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4"/>
  </p:notesMasterIdLst>
  <p:sldIdLst>
    <p:sldId id="268" r:id="rId2"/>
    <p:sldId id="259" r:id="rId3"/>
    <p:sldId id="279" r:id="rId4"/>
    <p:sldId id="281" r:id="rId5"/>
    <p:sldId id="283" r:id="rId6"/>
    <p:sldId id="282" r:id="rId7"/>
    <p:sldId id="285" r:id="rId8"/>
    <p:sldId id="288" r:id="rId9"/>
    <p:sldId id="284" r:id="rId10"/>
    <p:sldId id="286" r:id="rId11"/>
    <p:sldId id="287" r:id="rId12"/>
    <p:sldId id="289" r:id="rId13"/>
    <p:sldId id="291" r:id="rId14"/>
    <p:sldId id="290" r:id="rId15"/>
    <p:sldId id="296" r:id="rId16"/>
    <p:sldId id="292" r:id="rId17"/>
    <p:sldId id="293" r:id="rId18"/>
    <p:sldId id="295" r:id="rId19"/>
    <p:sldId id="294" r:id="rId20"/>
    <p:sldId id="297" r:id="rId21"/>
    <p:sldId id="298" r:id="rId22"/>
    <p:sldId id="299" r:id="rId23"/>
    <p:sldId id="300" r:id="rId24"/>
    <p:sldId id="301" r:id="rId25"/>
    <p:sldId id="302" r:id="rId26"/>
    <p:sldId id="303" r:id="rId27"/>
    <p:sldId id="304" r:id="rId28"/>
    <p:sldId id="305" r:id="rId29"/>
    <p:sldId id="306" r:id="rId30"/>
    <p:sldId id="307" r:id="rId31"/>
    <p:sldId id="309" r:id="rId32"/>
    <p:sldId id="311" r:id="rId33"/>
    <p:sldId id="312" r:id="rId34"/>
    <p:sldId id="314" r:id="rId35"/>
    <p:sldId id="313" r:id="rId36"/>
    <p:sldId id="315" r:id="rId37"/>
    <p:sldId id="272" r:id="rId38"/>
    <p:sldId id="316" r:id="rId39"/>
    <p:sldId id="317" r:id="rId40"/>
    <p:sldId id="318" r:id="rId41"/>
    <p:sldId id="319" r:id="rId42"/>
    <p:sldId id="320" r:id="rId43"/>
  </p:sldIdLst>
  <p:sldSz cx="9144000" cy="5143500" type="screen16x9"/>
  <p:notesSz cx="6858000" cy="9144000"/>
  <p:defaultTextStyle>
    <a:defPPr>
      <a:defRPr lang="nl-NL"/>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EEE8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8" autoAdjust="0"/>
    <p:restoredTop sz="83037" autoAdjust="0"/>
  </p:normalViewPr>
  <p:slideViewPr>
    <p:cSldViewPr snapToGrid="0" showGuides="1">
      <p:cViewPr varScale="1">
        <p:scale>
          <a:sx n="124" d="100"/>
          <a:sy n="124" d="100"/>
        </p:scale>
        <p:origin x="1206" y="96"/>
      </p:cViewPr>
      <p:guideLst/>
    </p:cSldViewPr>
  </p:slideViewPr>
  <p:outlineViewPr>
    <p:cViewPr>
      <p:scale>
        <a:sx n="33" d="100"/>
        <a:sy n="33" d="100"/>
      </p:scale>
      <p:origin x="0" y="-397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jp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png>
</file>

<file path=ppt/media/image6.svg>
</file>

<file path=ppt/media/image60.pn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F25DE2-B715-4EA4-8CF0-DA425EA806A7}" type="datetimeFigureOut">
              <a:rPr lang="en-GB" smtClean="0"/>
              <a:t>26/06/2022</a:t>
            </a:fld>
            <a:endParaRPr lang="en-GB"/>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799BBE-B871-48D7-983C-C0B1D7156DCD}" type="slidenum">
              <a:rPr lang="en-GB" smtClean="0"/>
              <a:t>‹#›</a:t>
            </a:fld>
            <a:endParaRPr lang="en-GB"/>
          </a:p>
        </p:txBody>
      </p:sp>
    </p:spTree>
    <p:extLst>
      <p:ext uri="{BB962C8B-B14F-4D97-AF65-F5344CB8AC3E}">
        <p14:creationId xmlns:p14="http://schemas.microsoft.com/office/powerpoint/2010/main" val="1433719315"/>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ianummer 3"/>
          <p:cNvSpPr>
            <a:spLocks noGrp="1"/>
          </p:cNvSpPr>
          <p:nvPr>
            <p:ph type="sldNum" sz="quarter" idx="10"/>
          </p:nvPr>
        </p:nvSpPr>
        <p:spPr/>
        <p:txBody>
          <a:bodyPr/>
          <a:lstStyle/>
          <a:p>
            <a:fld id="{AA799BBE-B871-48D7-983C-C0B1D7156DCD}" type="slidenum">
              <a:rPr lang="en-GB" smtClean="0"/>
              <a:t>1</a:t>
            </a:fld>
            <a:endParaRPr lang="en-GB" dirty="0"/>
          </a:p>
        </p:txBody>
      </p:sp>
    </p:spTree>
    <p:extLst>
      <p:ext uri="{BB962C8B-B14F-4D97-AF65-F5344CB8AC3E}">
        <p14:creationId xmlns:p14="http://schemas.microsoft.com/office/powerpoint/2010/main" val="21969191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Corral-</a:t>
            </a:r>
            <a:r>
              <a:rPr lang="en-US" dirty="0" err="1"/>
              <a:t>Acero</a:t>
            </a:r>
            <a:r>
              <a:rPr lang="en-US" dirty="0"/>
              <a:t>, J., </a:t>
            </a:r>
            <a:r>
              <a:rPr lang="en-US" dirty="0" err="1"/>
              <a:t>Margara</a:t>
            </a:r>
            <a:r>
              <a:rPr lang="en-US" dirty="0"/>
              <a:t>, F., Marciniak, M., </a:t>
            </a:r>
            <a:r>
              <a:rPr lang="en-US" dirty="0" err="1"/>
              <a:t>Rodero</a:t>
            </a:r>
            <a:r>
              <a:rPr lang="en-US" dirty="0"/>
              <a:t>, C., </a:t>
            </a:r>
            <a:r>
              <a:rPr lang="en-US" dirty="0" err="1"/>
              <a:t>Loncaric</a:t>
            </a:r>
            <a:r>
              <a:rPr lang="en-US" dirty="0"/>
              <a:t>, F., Feng, Y., Gilbert, A., Fernandes, J. F., Bukhari, H. A., </a:t>
            </a:r>
            <a:r>
              <a:rPr lang="en-US" dirty="0" err="1"/>
              <a:t>Wajdan</a:t>
            </a:r>
            <a:r>
              <a:rPr lang="en-US" dirty="0"/>
              <a:t>, A., Martinez, M. V., Santos, M. S., </a:t>
            </a:r>
            <a:r>
              <a:rPr lang="en-US" dirty="0" err="1"/>
              <a:t>Shamohammdi</a:t>
            </a:r>
            <a:r>
              <a:rPr lang="en-US" dirty="0"/>
              <a:t>, M., Luo, H., Westphal, P., Leeson, P., </a:t>
            </a:r>
            <a:r>
              <a:rPr lang="en-US" dirty="0" err="1"/>
              <a:t>DiAchille</a:t>
            </a:r>
            <a:r>
              <a:rPr lang="en-US" dirty="0"/>
              <a:t>, P., </a:t>
            </a:r>
            <a:r>
              <a:rPr lang="en-US" dirty="0" err="1"/>
              <a:t>Gurev</a:t>
            </a:r>
            <a:r>
              <a:rPr lang="en-US" dirty="0"/>
              <a:t>, V., Mayr, M., … </a:t>
            </a:r>
            <a:r>
              <a:rPr lang="en-US" dirty="0" err="1"/>
              <a:t>Lamata</a:t>
            </a:r>
            <a:r>
              <a:rPr lang="en-US" dirty="0"/>
              <a:t>, P. (2020). The ‘Digital Twin’ to enable the vision of precision cardiology. </a:t>
            </a:r>
            <a:r>
              <a:rPr lang="en-US" i="1" dirty="0"/>
              <a:t>European Heart Journal</a:t>
            </a:r>
            <a:r>
              <a:rPr lang="en-US" dirty="0"/>
              <a:t>, </a:t>
            </a:r>
            <a:r>
              <a:rPr lang="en-US" i="1" dirty="0"/>
              <a:t>41</a:t>
            </a:r>
            <a:r>
              <a:rPr lang="en-US" dirty="0"/>
              <a:t>(48), 4556–4564. https://doi.org/10.1093/eurheartj/ehaa159</a:t>
            </a:r>
          </a:p>
        </p:txBody>
      </p:sp>
      <p:sp>
        <p:nvSpPr>
          <p:cNvPr id="4" name="Slide Number Placeholder 3"/>
          <p:cNvSpPr>
            <a:spLocks noGrp="1"/>
          </p:cNvSpPr>
          <p:nvPr>
            <p:ph type="sldNum" sz="quarter" idx="5"/>
          </p:nvPr>
        </p:nvSpPr>
        <p:spPr/>
        <p:txBody>
          <a:bodyPr/>
          <a:lstStyle/>
          <a:p>
            <a:fld id="{AA799BBE-B871-48D7-983C-C0B1D7156DCD}" type="slidenum">
              <a:rPr lang="en-GB" smtClean="0"/>
              <a:t>10</a:t>
            </a:fld>
            <a:endParaRPr lang="en-GB"/>
          </a:p>
        </p:txBody>
      </p:sp>
    </p:spTree>
    <p:extLst>
      <p:ext uri="{BB962C8B-B14F-4D97-AF65-F5344CB8AC3E}">
        <p14:creationId xmlns:p14="http://schemas.microsoft.com/office/powerpoint/2010/main" val="5656139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11</a:t>
            </a:fld>
            <a:endParaRPr lang="en-GB"/>
          </a:p>
        </p:txBody>
      </p:sp>
    </p:spTree>
    <p:extLst>
      <p:ext uri="{BB962C8B-B14F-4D97-AF65-F5344CB8AC3E}">
        <p14:creationId xmlns:p14="http://schemas.microsoft.com/office/powerpoint/2010/main" val="3110795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ianummer 3"/>
          <p:cNvSpPr>
            <a:spLocks noGrp="1"/>
          </p:cNvSpPr>
          <p:nvPr>
            <p:ph type="sldNum" sz="quarter" idx="10"/>
          </p:nvPr>
        </p:nvSpPr>
        <p:spPr/>
        <p:txBody>
          <a:bodyPr/>
          <a:lstStyle/>
          <a:p>
            <a:fld id="{AA799BBE-B871-48D7-983C-C0B1D7156DCD}" type="slidenum">
              <a:rPr lang="en-GB" smtClean="0"/>
              <a:t>13</a:t>
            </a:fld>
            <a:endParaRPr lang="en-GB" dirty="0"/>
          </a:p>
        </p:txBody>
      </p:sp>
    </p:spTree>
    <p:extLst>
      <p:ext uri="{BB962C8B-B14F-4D97-AF65-F5344CB8AC3E}">
        <p14:creationId xmlns:p14="http://schemas.microsoft.com/office/powerpoint/2010/main" val="6131479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b="0" dirty="0"/>
              <a:t>Hard sensor: thermostat, pressure gauge, spectroscopy, …etc.</a:t>
            </a:r>
          </a:p>
          <a:p>
            <a:pPr lvl="0"/>
            <a:r>
              <a:rPr lang="en-GB" b="0" dirty="0"/>
              <a:t>Soft sensor (Inferential sensor): Estimate process variables that cannot be directly measured, by combining data collected from hard sensors into mathematical models, e.g., </a:t>
            </a:r>
            <a:r>
              <a:rPr lang="en-GB" b="0" dirty="0" err="1"/>
              <a:t>MultiVariate</a:t>
            </a:r>
            <a:r>
              <a:rPr lang="en-GB" b="0" dirty="0"/>
              <a:t> Data Analysis (MVDA), Artificial Neural Networks (ANN)</a:t>
            </a:r>
          </a:p>
          <a:p>
            <a:endParaRPr lang="en-US" dirty="0"/>
          </a:p>
          <a:p>
            <a:pPr lvl="0"/>
            <a:r>
              <a:rPr lang="en-GB" dirty="0"/>
              <a:t>High level abstraction: mechanistic models, Computer-Aided Design (CAD), …etc.</a:t>
            </a:r>
          </a:p>
          <a:p>
            <a:pPr lvl="0"/>
            <a:r>
              <a:rPr lang="en-GB" dirty="0"/>
              <a:t>Low level abstraction: AI technologies such as machine learning. </a:t>
            </a:r>
          </a:p>
          <a:p>
            <a:pPr lvl="0"/>
            <a:endParaRPr lang="en-GB" dirty="0"/>
          </a:p>
          <a:p>
            <a:pPr lvl="0"/>
            <a:r>
              <a:rPr lang="en-GB" b="0" dirty="0"/>
              <a:t>Traditional: Proportional–Integral–Derivative (PID)</a:t>
            </a:r>
          </a:p>
          <a:p>
            <a:pPr marL="0" lvl="2" indent="0">
              <a:buNone/>
            </a:pPr>
            <a:r>
              <a:rPr lang="en-GB" b="0" dirty="0"/>
              <a:t>Model-based: Use massive data income for taking into account the contextual knowledge of the underlying complex process, e.g., Model Predictive Control (MPC)</a:t>
            </a:r>
          </a:p>
        </p:txBody>
      </p:sp>
      <p:sp>
        <p:nvSpPr>
          <p:cNvPr id="4" name="Slide Number Placeholder 3"/>
          <p:cNvSpPr>
            <a:spLocks noGrp="1"/>
          </p:cNvSpPr>
          <p:nvPr>
            <p:ph type="sldNum" sz="quarter" idx="5"/>
          </p:nvPr>
        </p:nvSpPr>
        <p:spPr/>
        <p:txBody>
          <a:bodyPr/>
          <a:lstStyle/>
          <a:p>
            <a:fld id="{AA799BBE-B871-48D7-983C-C0B1D7156DCD}" type="slidenum">
              <a:rPr lang="en-GB" smtClean="0"/>
              <a:t>14</a:t>
            </a:fld>
            <a:endParaRPr lang="en-GB"/>
          </a:p>
        </p:txBody>
      </p:sp>
    </p:spTree>
    <p:extLst>
      <p:ext uri="{BB962C8B-B14F-4D97-AF65-F5344CB8AC3E}">
        <p14:creationId xmlns:p14="http://schemas.microsoft.com/office/powerpoint/2010/main" val="28286963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900" b="0" i="0" u="none" strike="noStrike" baseline="0" dirty="0">
                <a:latin typeface="+mn-lt"/>
              </a:rPr>
              <a:t>The standard can be broadly seen as two parts. The first is Process Modelling Components (PMC), they represent functionally separated building blocks such as thermodynamic and physical properties engines, or numerical solvers that compute highly nonlinear equations which arise from the flowsheet. The second is Process Modelling Environment (PME); it is essentially a flowsheet—a common diagram used by chemical engineers to indicate the general flow of plant processes and </a:t>
            </a:r>
            <a:r>
              <a:rPr lang="en-GB" sz="900" b="0" i="0" u="none" strike="noStrike" baseline="0" dirty="0" err="1">
                <a:latin typeface="+mn-lt"/>
              </a:rPr>
              <a:t>equipments</a:t>
            </a:r>
            <a:r>
              <a:rPr lang="en-GB" sz="900" b="0" i="0" u="none" strike="noStrike" baseline="0" dirty="0">
                <a:latin typeface="+mn-lt"/>
              </a:rPr>
              <a:t>—that utilizes services from PMCs, and supposed to handle the related connections seamlessly. CAPE-OPEN compliant simulation programs from different vendors, are able to maintain consistent interoperability without ‘glue codes’ or </a:t>
            </a:r>
            <a:r>
              <a:rPr lang="en-US" sz="900" b="0" i="0" u="none" strike="noStrike" baseline="0" dirty="0">
                <a:latin typeface="+mn-lt"/>
              </a:rPr>
              <a:t>other manually coded wrappers.</a:t>
            </a:r>
          </a:p>
          <a:p>
            <a:pPr algn="l"/>
            <a:endParaRPr lang="en-US" sz="900" dirty="0">
              <a:latin typeface="+mn-lt"/>
            </a:endParaRPr>
          </a:p>
          <a:p>
            <a:pPr algn="l"/>
            <a:r>
              <a:rPr lang="en-GB" sz="900" b="0" i="0" u="none" strike="noStrike" baseline="0" dirty="0">
                <a:latin typeface="+mn-lt"/>
              </a:rPr>
              <a:t>Model Exchange: exposes a numerical algorithm (e.g. ODE) to an external solver of an importer (the simulation environment). Using this solver, the FMU is evaluated at a specific time instant.</a:t>
            </a:r>
          </a:p>
          <a:p>
            <a:pPr algn="l"/>
            <a:endParaRPr lang="en-US" sz="900" b="0" i="0" u="none" strike="noStrike" baseline="0" dirty="0">
              <a:latin typeface="+mn-lt"/>
            </a:endParaRPr>
          </a:p>
          <a:p>
            <a:pPr algn="l"/>
            <a:r>
              <a:rPr lang="en-GB" sz="900" b="0" i="0" u="none" strike="noStrike" baseline="0" dirty="0">
                <a:latin typeface="+mn-lt"/>
              </a:rPr>
              <a:t>Co-Simulation: implements not only the model algorithm, but also the required solution method. The data exchange between FMUs is restricted to discrete communication points, thus the co-simulation algorithm (serving as the master algorithm) is shielded from how individual FMUs advance time internally.</a:t>
            </a:r>
            <a:endParaRPr lang="en-US" sz="9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16</a:t>
            </a:fld>
            <a:endParaRPr lang="en-GB"/>
          </a:p>
        </p:txBody>
      </p:sp>
    </p:spTree>
    <p:extLst>
      <p:ext uri="{BB962C8B-B14F-4D97-AF65-F5344CB8AC3E}">
        <p14:creationId xmlns:p14="http://schemas.microsoft.com/office/powerpoint/2010/main" val="10959584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1800" b="0" i="0" u="none" strike="noStrike" baseline="0" dirty="0" err="1">
                <a:latin typeface="NimbusRomNo9L-Regu"/>
              </a:rPr>
              <a:t>SysML</a:t>
            </a:r>
            <a:r>
              <a:rPr lang="en-GB" sz="1800" b="0" i="0" u="none" strike="noStrike" baseline="0" dirty="0">
                <a:latin typeface="NimbusRomNo9L-Regu"/>
              </a:rPr>
              <a:t> is a dialect of Unified </a:t>
            </a:r>
            <a:r>
              <a:rPr lang="en-GB" sz="1800" b="0" i="0" u="none" strike="noStrike" baseline="0" dirty="0" err="1">
                <a:latin typeface="NimbusRomNo9L-Regu"/>
              </a:rPr>
              <a:t>Modeling</a:t>
            </a:r>
            <a:r>
              <a:rPr lang="en-GB" sz="1800" b="0" i="0" u="none" strike="noStrike" baseline="0" dirty="0">
                <a:latin typeface="NimbusRomNo9L-Regu"/>
              </a:rPr>
              <a:t> Language (UML) for MBSE applications. In contrast to Ptolemy II, </a:t>
            </a:r>
            <a:r>
              <a:rPr lang="en-GB" sz="1800" b="0" i="0" u="none" strike="noStrike" baseline="0" dirty="0" err="1">
                <a:latin typeface="NimbusRomNo9L-Regu"/>
              </a:rPr>
              <a:t>SysML</a:t>
            </a:r>
            <a:r>
              <a:rPr lang="en-GB" sz="1800" b="0" i="0" u="none" strike="noStrike" baseline="0" dirty="0">
                <a:latin typeface="NimbusRomNo9L-Regu"/>
              </a:rPr>
              <a:t> emphasizes providing rich static and dynamic </a:t>
            </a:r>
            <a:r>
              <a:rPr lang="en-GB" sz="1800" b="0" i="0" u="none" strike="noStrike" baseline="0" dirty="0" err="1">
                <a:latin typeface="NimbusRomNo9L-Regu"/>
              </a:rPr>
              <a:t>behavioral</a:t>
            </a:r>
            <a:r>
              <a:rPr lang="en-GB" sz="1800" b="0" i="0" u="none" strike="noStrike" baseline="0" dirty="0">
                <a:latin typeface="NimbusRomNo9L-Regu"/>
              </a:rPr>
              <a:t> information in the form of diagrams. The static diagrams can represent the system structures in varying degrees of transparency, for instance, Block Definition (black-box), Internal Block (white-box) or Requirement (declarative). </a:t>
            </a:r>
          </a:p>
          <a:p>
            <a:pPr algn="l"/>
            <a:endParaRPr lang="en-GB" sz="1800" b="0" i="0" u="none" strike="noStrike" baseline="0" dirty="0">
              <a:latin typeface="NimbusRomNo9L-Regu"/>
            </a:endParaRPr>
          </a:p>
          <a:p>
            <a:pPr algn="l"/>
            <a:r>
              <a:rPr lang="en-GB" sz="1800" b="0" i="0" u="none" strike="noStrike" baseline="0" dirty="0">
                <a:latin typeface="NimbusRomNo9L-Regu"/>
              </a:rPr>
              <a:t>Ptolemy II is a framework that coordinates actors of various models of computation (</a:t>
            </a:r>
            <a:r>
              <a:rPr lang="en-GB" sz="1800" b="0" i="0" u="none" strike="noStrike" baseline="0" dirty="0" err="1">
                <a:latin typeface="NimbusRomNo9L-Regu"/>
              </a:rPr>
              <a:t>MoC</a:t>
            </a:r>
            <a:r>
              <a:rPr lang="en-GB" sz="1800" b="0" i="0" u="none" strike="noStrike" baseline="0" dirty="0">
                <a:latin typeface="NimbusRomNo9L-Regu"/>
              </a:rPr>
              <a:t>) while maintaining strong semantics of each individual model. The notion of </a:t>
            </a:r>
            <a:r>
              <a:rPr lang="en-GB" sz="1800" b="0" i="0" u="none" strike="noStrike" baseline="0" dirty="0" err="1">
                <a:latin typeface="NimbusRomNo9L-Regu"/>
              </a:rPr>
              <a:t>MoC</a:t>
            </a:r>
            <a:r>
              <a:rPr lang="en-GB" sz="1800" b="0" i="0" u="none" strike="noStrike" baseline="0" dirty="0">
                <a:latin typeface="NimbusRomNo9L-Regu"/>
              </a:rPr>
              <a:t> refers to an abstract collection of rules that govern the interaction between </a:t>
            </a:r>
            <a:r>
              <a:rPr lang="en-US" sz="1800" b="0" i="0" u="none" strike="noStrike" baseline="0" dirty="0">
                <a:latin typeface="NimbusRomNo9L-Regu"/>
              </a:rPr>
              <a:t>components in a design.</a:t>
            </a:r>
          </a:p>
          <a:p>
            <a:pPr algn="l"/>
            <a:endParaRPr lang="en-US" sz="1800" b="0" i="0" u="none" strike="noStrike" baseline="0" dirty="0">
              <a:latin typeface="NimbusRomNo9L-Regu"/>
            </a:endParaRPr>
          </a:p>
          <a:p>
            <a:pPr algn="l"/>
            <a:r>
              <a:rPr lang="en-GB" sz="1800" b="0" i="0" u="none" strike="noStrike" baseline="0" dirty="0">
                <a:latin typeface="NimbusRomNo9L-Regu"/>
              </a:rPr>
              <a:t>SOA. In specific, this approach regards models in DTs as independent cloud-native microservices. The DT is deployed as containers, and orchestrated with off the shelf applications such as Kubernetes. This view of DTs provides the benefits of rapid deployment, as well as auto monitoring, scaling, and load balancing among other features which are found in commercial cloud services. This practice is also suitable for continuous integration (CI). It is important to recognize that since the majority of orchestration is off-loaded to cloud space, the demands of an efficient and reliable networking setup and integration also become significantly higher.</a:t>
            </a:r>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17</a:t>
            </a:fld>
            <a:endParaRPr lang="en-GB"/>
          </a:p>
        </p:txBody>
      </p:sp>
    </p:spTree>
    <p:extLst>
      <p:ext uri="{BB962C8B-B14F-4D97-AF65-F5344CB8AC3E}">
        <p14:creationId xmlns:p14="http://schemas.microsoft.com/office/powerpoint/2010/main" val="32925970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900" b="0" i="0" u="none" strike="noStrike" baseline="0" dirty="0">
                <a:latin typeface="+mn-lt"/>
              </a:rPr>
              <a:t>Lopez et al. propose a DT of ethanol fermentation. The researchers use a data-driven soft sensor that takes the online spectroscopy measurements to compute the glucose concentration—referred as process variable (PV)—in real-time. PV is then used as the input to a PID algorithm in order to generate a final control signal—referred as manipulated variable (MV)— that adjusts the feed rate of the controlled pump. The PV-MV transformation in this example showcases how monitoring models and controlling models can be integrated</a:t>
            </a:r>
          </a:p>
          <a:p>
            <a:pPr algn="l"/>
            <a:endParaRPr lang="en-GB" sz="900" b="0" i="0" u="none" strike="noStrike" baseline="0" dirty="0">
              <a:latin typeface="+mn-lt"/>
            </a:endParaRPr>
          </a:p>
          <a:p>
            <a:pPr algn="l"/>
            <a:r>
              <a:rPr lang="en-GB" sz="900" b="0" i="0" u="none" strike="noStrike" baseline="0" dirty="0" err="1">
                <a:latin typeface="+mn-lt"/>
              </a:rPr>
              <a:t>Feidl</a:t>
            </a:r>
            <a:r>
              <a:rPr lang="en-GB" sz="900" b="0" i="0" u="none" strike="noStrike" baseline="0" dirty="0">
                <a:latin typeface="+mn-lt"/>
              </a:rPr>
              <a:t> et al. manage to build a process-wide control with a SCADA system. The system collects unit-relevant data streams from each process unit, then converts to a centralized data storage, which contextualizes and adds a timestamp to each data point, in which the data is transformed to process-relevant. Afterward, the SCADA system is able to send newly determined setpoints to the respective local control units. Hence, an automated end-to-end integration of the supervisory control with the data acquisition system is achieved. </a:t>
            </a:r>
          </a:p>
          <a:p>
            <a:pPr algn="l"/>
            <a:endParaRPr lang="en-GB" sz="900" b="0" i="0" u="none" strike="noStrike" baseline="0" dirty="0">
              <a:latin typeface="+mn-lt"/>
            </a:endParaRPr>
          </a:p>
          <a:p>
            <a:pPr algn="l"/>
            <a:r>
              <a:rPr lang="en-GB" sz="900" b="0" i="0" u="none" strike="noStrike" baseline="0" dirty="0">
                <a:latin typeface="+mn-lt"/>
              </a:rPr>
              <a:t>The ketchup DT firstly obtains the model parameters from historical data through machine learning based intelligent analysis. A hybrid model that combines equation-driven model and data-driven model is then developed before being applying a model order reduction process, such that it can be made compatible with the real-time hard sensors. Once the reduced models are generated, the soft sensors—referred as virtual sensors—can be synthesized and be used to predict the KPIs. Finally, given all available information, the agent of the reinforcement learning algorithm executes actions toward the physical plant and tunes itself with respect to target KPIs by using feedback.</a:t>
            </a:r>
            <a:endParaRPr lang="en-US" sz="9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18</a:t>
            </a:fld>
            <a:endParaRPr lang="en-GB"/>
          </a:p>
        </p:txBody>
      </p:sp>
    </p:spTree>
    <p:extLst>
      <p:ext uri="{BB962C8B-B14F-4D97-AF65-F5344CB8AC3E}">
        <p14:creationId xmlns:p14="http://schemas.microsoft.com/office/powerpoint/2010/main" val="7058056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900" b="0" i="0" u="none" strike="noStrike" baseline="0" dirty="0">
                <a:latin typeface="+mn-lt"/>
              </a:rPr>
              <a:t>Integration couples different models by encapsulating their properties and operations, followed by exchanging the representations in a formatted communication style.</a:t>
            </a:r>
          </a:p>
          <a:p>
            <a:pPr algn="l"/>
            <a:endParaRPr lang="en-GB" sz="900" b="0" i="0" u="none" strike="noStrike" baseline="0" dirty="0">
              <a:latin typeface="+mn-lt"/>
            </a:endParaRPr>
          </a:p>
          <a:p>
            <a:pPr algn="l"/>
            <a:r>
              <a:rPr lang="en-GB" sz="900" b="0" i="0" u="none" strike="noStrike" baseline="0" dirty="0">
                <a:latin typeface="+mn-lt"/>
              </a:rPr>
              <a:t>Orchestration dictates models’ sequence of executions and arranges the event queue for the event instances that are triggered by the respective models.</a:t>
            </a:r>
            <a:endParaRPr lang="en-US" sz="9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21</a:t>
            </a:fld>
            <a:endParaRPr lang="en-GB"/>
          </a:p>
        </p:txBody>
      </p:sp>
    </p:spTree>
    <p:extLst>
      <p:ext uri="{BB962C8B-B14F-4D97-AF65-F5344CB8AC3E}">
        <p14:creationId xmlns:p14="http://schemas.microsoft.com/office/powerpoint/2010/main" val="32330571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900" b="0" i="0" u="none" strike="noStrike" baseline="0" dirty="0">
                <a:latin typeface="+mn-lt"/>
              </a:rPr>
              <a:t>Production prediction (S1): predict the properties of end-product and whether its quantity and quality will meet the demand based on the given materials and resources.</a:t>
            </a:r>
          </a:p>
          <a:p>
            <a:pPr algn="l"/>
            <a:r>
              <a:rPr lang="en-GB" sz="900" b="0" i="0" u="none" strike="noStrike" baseline="0" dirty="0">
                <a:latin typeface="+mn-lt"/>
              </a:rPr>
              <a:t>Production control (S2): organize the production schedules and regulate the process such that the utilization of resources </a:t>
            </a:r>
            <a:r>
              <a:rPr lang="en-US" sz="900" b="0" i="0" u="none" strike="noStrike" baseline="0" dirty="0">
                <a:latin typeface="+mn-lt"/>
              </a:rPr>
              <a:t>is optimized.</a:t>
            </a:r>
          </a:p>
          <a:p>
            <a:pPr algn="l"/>
            <a:r>
              <a:rPr lang="en-GB" sz="900" b="0" i="0" u="none" strike="noStrike" baseline="0" dirty="0">
                <a:latin typeface="+mn-lt"/>
              </a:rPr>
              <a:t>What-if scenarios (S3): create a hypothetical situation and predict its effect on the production in order to generate variants </a:t>
            </a:r>
            <a:r>
              <a:rPr lang="en-US" sz="900" b="0" i="0" u="none" strike="noStrike" baseline="0" dirty="0">
                <a:latin typeface="+mn-lt"/>
              </a:rPr>
              <a:t>of the production schedule.</a:t>
            </a:r>
          </a:p>
          <a:p>
            <a:pPr algn="l"/>
            <a:r>
              <a:rPr lang="en-GB" sz="900" b="0" i="0" u="none" strike="noStrike" baseline="0" dirty="0">
                <a:latin typeface="+mn-lt"/>
              </a:rPr>
              <a:t>Predictive maintenance (S4): using the data stream from the plant and physical-based modelling to generate a prognosis of the remaining lifetime of plant components.</a:t>
            </a:r>
          </a:p>
          <a:p>
            <a:pPr algn="l"/>
            <a:endParaRPr lang="en-GB" sz="900" b="0" i="0" u="none" strike="noStrike" baseline="0" dirty="0">
              <a:latin typeface="+mn-lt"/>
            </a:endParaRPr>
          </a:p>
          <a:p>
            <a:pPr algn="l"/>
            <a:r>
              <a:rPr lang="en-GB" sz="900" b="0" i="0" u="none" strike="noStrike" baseline="0" dirty="0">
                <a:latin typeface="+mn-lt"/>
              </a:rPr>
              <a:t>The design phase encompasses the designs of product, process, and plant, in increasing order of scale. </a:t>
            </a:r>
          </a:p>
          <a:p>
            <a:pPr algn="l"/>
            <a:endParaRPr lang="en-GB" sz="900" b="0" i="0" u="none" strike="noStrike" baseline="0" dirty="0">
              <a:latin typeface="+mn-lt"/>
            </a:endParaRPr>
          </a:p>
          <a:p>
            <a:pPr algn="l"/>
            <a:r>
              <a:rPr lang="en-GB" sz="900" b="0" i="0" u="none" strike="noStrike" baseline="0" dirty="0">
                <a:latin typeface="+mn-lt"/>
              </a:rPr>
              <a:t>The manufacturing phase concerns goods production, and the internal logistical affairs involved. S1 and S2 primarily deal with the questions of artifact quantity as well as the strategies to optimize the quantity. Therefore, they are considered to be in the manufacturing phase. </a:t>
            </a:r>
          </a:p>
          <a:p>
            <a:pPr algn="l"/>
            <a:endParaRPr lang="en-GB" sz="900" b="0" i="0" u="none" strike="noStrike" baseline="0" dirty="0">
              <a:latin typeface="+mn-lt"/>
            </a:endParaRPr>
          </a:p>
          <a:p>
            <a:pPr algn="l"/>
            <a:r>
              <a:rPr lang="en-GB" sz="900" b="0" i="0" u="none" strike="noStrike" baseline="0" dirty="0">
                <a:latin typeface="+mn-lt"/>
              </a:rPr>
              <a:t>The service phase includes external logistics, user experiences; the detection of anomalies, and repairs. S3 and S4 are deemed to belong in this category. </a:t>
            </a:r>
          </a:p>
          <a:p>
            <a:pPr algn="l"/>
            <a:endParaRPr lang="en-GB" sz="900" b="0" i="0" u="none" strike="noStrike" baseline="0" dirty="0">
              <a:latin typeface="+mn-lt"/>
            </a:endParaRPr>
          </a:p>
          <a:p>
            <a:pPr algn="l"/>
            <a:r>
              <a:rPr lang="en-GB" sz="900" b="0" i="0" u="none" strike="noStrike" baseline="0" dirty="0">
                <a:latin typeface="+mn-lt"/>
              </a:rPr>
              <a:t>In the retiring phase, decommissioning of the product is dealt with. Valuable data and parts can be obtained from this recycling action so as to improve the future lifecycles.</a:t>
            </a:r>
            <a:endParaRPr lang="en-US" sz="9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22</a:t>
            </a:fld>
            <a:endParaRPr lang="en-GB"/>
          </a:p>
        </p:txBody>
      </p:sp>
    </p:spTree>
    <p:extLst>
      <p:ext uri="{BB962C8B-B14F-4D97-AF65-F5344CB8AC3E}">
        <p14:creationId xmlns:p14="http://schemas.microsoft.com/office/powerpoint/2010/main" val="19282695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900" b="0" i="0" u="none" strike="noStrike" baseline="0" dirty="0">
                <a:latin typeface="+mn-lt"/>
              </a:rPr>
              <a:t>When applied to DT construction, one can map the physical entities to M2M client objects (</a:t>
            </a:r>
            <a:r>
              <a:rPr lang="en-US" sz="900" b="0" i="0" u="none" strike="noStrike" baseline="0" dirty="0">
                <a:latin typeface="+mn-lt"/>
              </a:rPr>
              <a:t>bootstrapping, registration</a:t>
            </a:r>
            <a:r>
              <a:rPr lang="en-GB" sz="900" b="0" i="0" u="none" strike="noStrike" baseline="0" dirty="0">
                <a:latin typeface="+mn-lt"/>
              </a:rPr>
              <a:t>), and the virtual entities to M2M server objects (</a:t>
            </a:r>
            <a:r>
              <a:rPr lang="en-US" sz="900" b="0" i="0" u="none" strike="noStrike" baseline="0" dirty="0">
                <a:latin typeface="+mn-lt"/>
              </a:rPr>
              <a:t>resource management</a:t>
            </a:r>
            <a:r>
              <a:rPr lang="en-GB" sz="900" b="0" i="0" u="none" strike="noStrike" baseline="0" dirty="0">
                <a:latin typeface="+mn-lt"/>
              </a:rPr>
              <a:t>). The idea is to leverage the protocol to perform the necessary integration and orchestration.</a:t>
            </a:r>
          </a:p>
          <a:p>
            <a:pPr algn="l"/>
            <a:endParaRPr lang="en-GB" sz="900" b="0" i="0" u="none" strike="noStrike" baseline="0" dirty="0">
              <a:latin typeface="+mn-lt"/>
            </a:endParaRPr>
          </a:p>
          <a:p>
            <a:pPr algn="l"/>
            <a:r>
              <a:rPr lang="en-GB" sz="900" b="0" i="0" u="none" strike="noStrike" baseline="0" dirty="0">
                <a:latin typeface="+mn-lt"/>
              </a:rPr>
              <a:t>Four subclass of </a:t>
            </a:r>
            <a:r>
              <a:rPr lang="en-GB" sz="900" b="0" i="0" u="none" strike="noStrike" baseline="0" dirty="0" err="1">
                <a:latin typeface="+mn-lt"/>
              </a:rPr>
              <a:t>NamedObjThese</a:t>
            </a:r>
            <a:r>
              <a:rPr lang="en-GB" sz="900" b="0" i="0" u="none" strike="noStrike" baseline="0" dirty="0">
                <a:latin typeface="+mn-lt"/>
              </a:rPr>
              <a:t> are called Attribute, Entity, Port, and Relation. The Relation class represents communication path between entities. The Port class has links to Relation, and it also hosts the Receiver interface that implements methods relating to data transmitting. Together they can be used to manage the model integration in DTs. On the other hand, for orchestration, it can be achieved in the Executable interface which is implemented by Director. The interface coordinates the iterations among actors based on the rules of the selected </a:t>
            </a:r>
            <a:r>
              <a:rPr lang="en-GB" sz="900" b="0" i="0" u="none" strike="noStrike" baseline="0" dirty="0" err="1">
                <a:latin typeface="+mn-lt"/>
              </a:rPr>
              <a:t>MoC</a:t>
            </a:r>
            <a:r>
              <a:rPr lang="en-GB" sz="900" b="0" i="0" u="none" strike="noStrike" baseline="0" dirty="0">
                <a:latin typeface="+mn-lt"/>
              </a:rPr>
              <a:t>.</a:t>
            </a:r>
          </a:p>
          <a:p>
            <a:pPr algn="l"/>
            <a:endParaRPr lang="en-GB" sz="900" b="0" i="0" u="none" strike="noStrike" baseline="0" dirty="0">
              <a:latin typeface="+mn-lt"/>
            </a:endParaRPr>
          </a:p>
          <a:p>
            <a:pPr algn="l"/>
            <a:r>
              <a:rPr lang="en-GB" sz="900" b="0" i="0" u="none" strike="noStrike" baseline="0" dirty="0">
                <a:latin typeface="+mn-lt"/>
              </a:rPr>
              <a:t>Proposed by Hugues et al. , </a:t>
            </a:r>
            <a:r>
              <a:rPr lang="en-GB" sz="900" b="0" i="0" u="none" strike="noStrike" baseline="0" dirty="0" err="1">
                <a:latin typeface="+mn-lt"/>
              </a:rPr>
              <a:t>TwinOps</a:t>
            </a:r>
            <a:r>
              <a:rPr lang="en-GB" sz="900" b="0" i="0" u="none" strike="noStrike" baseline="0" dirty="0">
                <a:latin typeface="+mn-lt"/>
              </a:rPr>
              <a:t> borrows the concept of DevOps from software engineering, where the development and operation are merged into one continuous loop of forward delivery and feedback. In </a:t>
            </a:r>
            <a:r>
              <a:rPr lang="en-GB" sz="900" b="0" i="0" u="none" strike="noStrike" baseline="0" dirty="0" err="1">
                <a:latin typeface="+mn-lt"/>
              </a:rPr>
              <a:t>TwinOps</a:t>
            </a:r>
            <a:r>
              <a:rPr lang="en-GB" sz="900" b="0" i="0" u="none" strike="noStrike" baseline="0" dirty="0">
                <a:latin typeface="+mn-lt"/>
              </a:rPr>
              <a:t>, the ‘Dev’ part transcends to DT models integration and target codes generation; and the ‘Ops’ part is overloaded with data collection and analysis in DTs.</a:t>
            </a:r>
          </a:p>
        </p:txBody>
      </p:sp>
      <p:sp>
        <p:nvSpPr>
          <p:cNvPr id="4" name="Slide Number Placeholder 3"/>
          <p:cNvSpPr>
            <a:spLocks noGrp="1"/>
          </p:cNvSpPr>
          <p:nvPr>
            <p:ph type="sldNum" sz="quarter" idx="5"/>
          </p:nvPr>
        </p:nvSpPr>
        <p:spPr/>
        <p:txBody>
          <a:bodyPr/>
          <a:lstStyle/>
          <a:p>
            <a:fld id="{AA799BBE-B871-48D7-983C-C0B1D7156DCD}" type="slidenum">
              <a:rPr lang="en-GB" smtClean="0"/>
              <a:t>27</a:t>
            </a:fld>
            <a:endParaRPr lang="en-GB"/>
          </a:p>
        </p:txBody>
      </p:sp>
    </p:spTree>
    <p:extLst>
      <p:ext uri="{BB962C8B-B14F-4D97-AF65-F5344CB8AC3E}">
        <p14:creationId xmlns:p14="http://schemas.microsoft.com/office/powerpoint/2010/main" val="1055802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Introduction 6</a:t>
            </a:r>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State of the art 2</a:t>
            </a:r>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Related work 6</a:t>
            </a:r>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Problem description 6</a:t>
            </a:r>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Methodology 2</a:t>
            </a:r>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Preliminary outcomes 8</a:t>
            </a:r>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Project timeline 2</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Total 32 mins</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6858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685800" rtl="0" eaLnBrk="1" fontAlgn="auto" latinLnBrk="0" hangingPunct="1">
              <a:lnSpc>
                <a:spcPct val="100000"/>
              </a:lnSpc>
              <a:spcBef>
                <a:spcPts val="0"/>
              </a:spcBef>
              <a:spcAft>
                <a:spcPts val="0"/>
              </a:spcAft>
              <a:buClrTx/>
              <a:buSzTx/>
              <a:buFontTx/>
              <a:buNone/>
              <a:tabLst/>
              <a:defRPr/>
            </a:pPr>
            <a:endParaRPr lang="en-GB" dirty="0"/>
          </a:p>
          <a:p>
            <a:endParaRPr lang="en-GB" dirty="0"/>
          </a:p>
        </p:txBody>
      </p:sp>
      <p:sp>
        <p:nvSpPr>
          <p:cNvPr id="4" name="Tijdelijke aanduiding voor dianummer 3"/>
          <p:cNvSpPr>
            <a:spLocks noGrp="1"/>
          </p:cNvSpPr>
          <p:nvPr>
            <p:ph type="sldNum" sz="quarter" idx="10"/>
          </p:nvPr>
        </p:nvSpPr>
        <p:spPr/>
        <p:txBody>
          <a:bodyPr/>
          <a:lstStyle/>
          <a:p>
            <a:fld id="{AA799BBE-B871-48D7-983C-C0B1D7156DCD}" type="slidenum">
              <a:rPr lang="en-GB" smtClean="0"/>
              <a:t>2</a:t>
            </a:fld>
            <a:endParaRPr lang="en-GB" dirty="0"/>
          </a:p>
        </p:txBody>
      </p:sp>
    </p:spTree>
    <p:extLst>
      <p:ext uri="{BB962C8B-B14F-4D97-AF65-F5344CB8AC3E}">
        <p14:creationId xmlns:p14="http://schemas.microsoft.com/office/powerpoint/2010/main" val="21712066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900" b="0" i="0" u="none" strike="noStrike" baseline="0" dirty="0">
                <a:latin typeface="+mn-lt"/>
              </a:rPr>
              <a:t>These characteristics reoccur in the remarks which are found in the gathered studies.</a:t>
            </a:r>
          </a:p>
          <a:p>
            <a:pPr algn="l"/>
            <a:endParaRPr lang="en-GB" sz="900" b="0" i="0" u="none" strike="noStrike" baseline="0" dirty="0">
              <a:latin typeface="+mn-lt"/>
            </a:endParaRPr>
          </a:p>
          <a:p>
            <a:pPr algn="l"/>
            <a:r>
              <a:rPr lang="en-GB" sz="900" b="0" i="0" u="none" strike="noStrike" baseline="0" dirty="0">
                <a:latin typeface="+mn-lt"/>
              </a:rPr>
              <a:t>I1: First is the adjustability of initialization of the subsystems. As </a:t>
            </a:r>
            <a:r>
              <a:rPr lang="en-GB" sz="900" b="0" i="0" u="none" strike="noStrike" baseline="0" dirty="0" err="1">
                <a:latin typeface="+mn-lt"/>
              </a:rPr>
              <a:t>Tolksdorf</a:t>
            </a:r>
            <a:r>
              <a:rPr lang="en-GB" sz="900" b="0" i="0" u="none" strike="noStrike" baseline="0" dirty="0">
                <a:latin typeface="+mn-lt"/>
              </a:rPr>
              <a:t> et al. point out, upon the convergence of sub-models into one flowsheet, process engineers often face the challenge of guessing sensible initial values as the sub-models no longer are transparent to them, and a poor guess can easily lead to underperforming models. Therefore, it is argued that the accessibility to critical parameters throughout the whole process is essential to integration.</a:t>
            </a:r>
          </a:p>
          <a:p>
            <a:pPr algn="l"/>
            <a:r>
              <a:rPr lang="en-GB" sz="900" b="0" i="0" u="none" strike="noStrike" baseline="0" dirty="0">
                <a:latin typeface="+mn-lt"/>
              </a:rPr>
              <a:t>I2: refers to the required automation upon combining models in order to reduce human errors. As chemical process optimizations are rarely accomplished by one single program, manually interfacing simulation packages from multiple vendors becomes impractical as soon as the system grows large. A systematic method to generate ‘glue codes’ and data adaptation is an ideal solution. In practice, a hybrid scheme with varying levels of automation to trim down the hand-tuning effort is considered </a:t>
            </a:r>
            <a:r>
              <a:rPr lang="en-US" sz="900" b="0" i="0" u="none" strike="noStrike" baseline="0" dirty="0">
                <a:latin typeface="+mn-lt"/>
              </a:rPr>
              <a:t>relevant in most cases.</a:t>
            </a:r>
          </a:p>
          <a:p>
            <a:pPr algn="l"/>
            <a:r>
              <a:rPr lang="en-GB" sz="900" b="0" i="0" u="none" strike="noStrike" baseline="0" dirty="0">
                <a:latin typeface="+mn-lt"/>
              </a:rPr>
              <a:t>I3 suggests in the case when a variable is transferred from one model to another, it shall retain its structure and its dependency relation with other objects. An important implication of this property occurs when several solvers are working on shared data. If information about algebraic dependencies between outputs and inputs are supplied, the importing tool is able to detect and handle algebraic loops automatically.</a:t>
            </a:r>
          </a:p>
          <a:p>
            <a:pPr algn="l"/>
            <a:r>
              <a:rPr lang="en-GB" sz="900" b="0" i="0" u="none" strike="noStrike" baseline="0" dirty="0">
                <a:latin typeface="+mn-lt"/>
              </a:rPr>
              <a:t>I4: implies not only the ease of use for the operator, but also the support for templates and instantiation. </a:t>
            </a:r>
          </a:p>
          <a:p>
            <a:pPr algn="l"/>
            <a:r>
              <a:rPr lang="en-GB" sz="900" b="0" i="0" u="none" strike="noStrike" baseline="0" dirty="0">
                <a:latin typeface="+mn-lt"/>
              </a:rPr>
              <a:t>O1: reinforces the importance of effective scheduling. One of the key factors that influences the workflow between models is coupling, that is, how tightly are models intertwining with one another. A loose coupling relation generally requires less complex schedules. One may use strategies such as using an external framework to de-couple a pair of inherently coupled models. Other considerations, such as atomicity, might be required should </a:t>
            </a:r>
            <a:r>
              <a:rPr lang="en-US" sz="900" b="0" i="0" u="none" strike="noStrike" baseline="0" dirty="0">
                <a:latin typeface="+mn-lt"/>
              </a:rPr>
              <a:t>there be concurrent processes.</a:t>
            </a:r>
          </a:p>
          <a:p>
            <a:pPr algn="l"/>
            <a:r>
              <a:rPr lang="en-GB" sz="900" b="0" i="0" u="none" strike="noStrike" baseline="0" dirty="0">
                <a:latin typeface="+mn-lt"/>
              </a:rPr>
              <a:t>O2: discusses ontology, which is the explicit organization of constituent concepts and the relations between those concepts. More specifically, ontology can help to express the intended use of a model. In [41], it is indicated that errors may arise from ontology inconsistencies.</a:t>
            </a:r>
          </a:p>
          <a:p>
            <a:pPr algn="l"/>
            <a:r>
              <a:rPr lang="en-GB" sz="900" b="0" i="0" u="none" strike="noStrike" baseline="0" dirty="0">
                <a:latin typeface="+mn-lt"/>
              </a:rPr>
              <a:t>O3 raises attention to the time synchronization and convergence across different models. For instance, merging discrete-time and continuous-time models by techniques of sampling and zero order hold; another example, </a:t>
            </a:r>
            <a:r>
              <a:rPr lang="en-GB" sz="900" b="0" i="0" u="none" strike="noStrike" baseline="0" dirty="0" err="1">
                <a:latin typeface="+mn-lt"/>
              </a:rPr>
              <a:t>signaling</a:t>
            </a:r>
            <a:r>
              <a:rPr lang="en-GB" sz="900" b="0" i="0" u="none" strike="noStrike" baseline="0" dirty="0">
                <a:latin typeface="+mn-lt"/>
              </a:rPr>
              <a:t> between time and untimed models. </a:t>
            </a:r>
            <a:endParaRPr lang="en-US" sz="9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29</a:t>
            </a:fld>
            <a:endParaRPr lang="en-GB"/>
          </a:p>
        </p:txBody>
      </p:sp>
    </p:spTree>
    <p:extLst>
      <p:ext uri="{BB962C8B-B14F-4D97-AF65-F5344CB8AC3E}">
        <p14:creationId xmlns:p14="http://schemas.microsoft.com/office/powerpoint/2010/main" val="9055246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900" dirty="0">
                <a:latin typeface="+mn-lt"/>
              </a:rPr>
              <a:t>KPI1: </a:t>
            </a:r>
            <a:r>
              <a:rPr lang="en-GB" sz="900" b="0" i="0" u="none" strike="noStrike" baseline="0" dirty="0">
                <a:latin typeface="+mn-lt"/>
              </a:rPr>
              <a:t>How fast the error of prediction against real-world data reaches an accepted lower </a:t>
            </a:r>
            <a:r>
              <a:rPr lang="en-US" sz="900" b="0" i="0" u="none" strike="noStrike" baseline="0" dirty="0">
                <a:latin typeface="+mn-lt"/>
              </a:rPr>
              <a:t>threshold.</a:t>
            </a:r>
          </a:p>
          <a:p>
            <a:pPr algn="l"/>
            <a:r>
              <a:rPr lang="en-US" sz="900" b="0" i="0" u="none" strike="noStrike" baseline="0" dirty="0">
                <a:latin typeface="+mn-lt"/>
              </a:rPr>
              <a:t>KPI2: </a:t>
            </a:r>
            <a:r>
              <a:rPr lang="en-GB" sz="900" b="0" i="0" u="none" strike="noStrike" baseline="0" dirty="0">
                <a:latin typeface="+mn-lt"/>
              </a:rPr>
              <a:t>How far is the model time behind real-world time.</a:t>
            </a:r>
            <a:endParaRPr lang="en-US" sz="900" b="0" i="0" u="none" strike="noStrike" baseline="0" dirty="0">
              <a:latin typeface="+mn-lt"/>
            </a:endParaRPr>
          </a:p>
          <a:p>
            <a:pPr algn="l"/>
            <a:r>
              <a:rPr lang="en-US" sz="900" b="0" i="0" u="none" strike="noStrike" baseline="0" dirty="0">
                <a:latin typeface="+mn-lt"/>
              </a:rPr>
              <a:t>KPI3: </a:t>
            </a:r>
            <a:r>
              <a:rPr lang="en-GB" sz="900" b="0" i="0" u="none" strike="noStrike" baseline="0" dirty="0">
                <a:latin typeface="+mn-lt"/>
              </a:rPr>
              <a:t>What is the amount of historical data that is useful in performing prediction.</a:t>
            </a:r>
            <a:endParaRPr lang="en-US" sz="900" b="0" i="0" u="none" strike="noStrike" baseline="0" dirty="0">
              <a:latin typeface="+mn-lt"/>
            </a:endParaRPr>
          </a:p>
          <a:p>
            <a:pPr algn="l"/>
            <a:r>
              <a:rPr lang="en-US" sz="900" b="0" i="0" u="none" strike="noStrike" baseline="0" dirty="0">
                <a:latin typeface="+mn-lt"/>
              </a:rPr>
              <a:t>KPI4: </a:t>
            </a:r>
            <a:r>
              <a:rPr lang="en-GB" sz="900" b="0" i="0" u="none" strike="noStrike" baseline="0" dirty="0">
                <a:latin typeface="+mn-lt"/>
              </a:rPr>
              <a:t>How many parameters need to be set at </a:t>
            </a:r>
            <a:r>
              <a:rPr lang="en-GB" sz="900" b="0" i="0" u="none" strike="noStrike" baseline="0" dirty="0" err="1">
                <a:latin typeface="+mn-lt"/>
              </a:rPr>
              <a:t>startup</a:t>
            </a:r>
            <a:r>
              <a:rPr lang="en-GB" sz="900" b="0" i="0" u="none" strike="noStrike" baseline="0" dirty="0">
                <a:latin typeface="+mn-lt"/>
              </a:rPr>
              <a:t> time, and how many can be adjusted </a:t>
            </a:r>
            <a:r>
              <a:rPr lang="en-US" sz="900" b="0" i="0" u="none" strike="noStrike" baseline="0" dirty="0">
                <a:latin typeface="+mn-lt"/>
              </a:rPr>
              <a:t>during runtime.</a:t>
            </a:r>
          </a:p>
          <a:p>
            <a:pPr algn="l"/>
            <a:endParaRPr lang="en-US" sz="900" dirty="0">
              <a:latin typeface="+mn-lt"/>
            </a:endParaRPr>
          </a:p>
          <a:p>
            <a:endParaRPr lang="en-US" sz="9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30</a:t>
            </a:fld>
            <a:endParaRPr lang="en-GB"/>
          </a:p>
        </p:txBody>
      </p:sp>
    </p:spTree>
    <p:extLst>
      <p:ext uri="{BB962C8B-B14F-4D97-AF65-F5344CB8AC3E}">
        <p14:creationId xmlns:p14="http://schemas.microsoft.com/office/powerpoint/2010/main" val="27618538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latin typeface="+mn-lt"/>
              </a:rPr>
              <a:t>KPI1: </a:t>
            </a:r>
            <a:r>
              <a:rPr lang="en-GB" sz="900" b="0" i="0" u="none" strike="noStrike" baseline="0" dirty="0">
                <a:latin typeface="+mn-lt"/>
              </a:rPr>
              <a:t>How long is the overshoots or undershoots period occurring before steady state.</a:t>
            </a:r>
          </a:p>
          <a:p>
            <a:r>
              <a:rPr lang="en-GB" sz="900" b="0" i="0" u="none" strike="noStrike" baseline="0" dirty="0">
                <a:latin typeface="+mn-lt"/>
              </a:rPr>
              <a:t>KPI2: What is the response time of triggering.</a:t>
            </a:r>
            <a:endParaRPr lang="en-US" sz="9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31</a:t>
            </a:fld>
            <a:endParaRPr lang="en-GB"/>
          </a:p>
        </p:txBody>
      </p:sp>
    </p:spTree>
    <p:extLst>
      <p:ext uri="{BB962C8B-B14F-4D97-AF65-F5344CB8AC3E}">
        <p14:creationId xmlns:p14="http://schemas.microsoft.com/office/powerpoint/2010/main" val="7277656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latin typeface="+mn-lt"/>
              </a:rPr>
              <a:t>KPI1: </a:t>
            </a:r>
            <a:r>
              <a:rPr lang="en-GB" sz="900" b="0" i="0" u="none" strike="noStrike" baseline="0" dirty="0">
                <a:latin typeface="+mn-lt"/>
              </a:rPr>
              <a:t>To what extent are the additional space and time bounded.</a:t>
            </a:r>
            <a:endParaRPr lang="en-US" sz="900" dirty="0">
              <a:latin typeface="+mn-lt"/>
            </a:endParaRPr>
          </a:p>
          <a:p>
            <a:r>
              <a:rPr lang="en-US" sz="900" dirty="0">
                <a:latin typeface="+mn-lt"/>
              </a:rPr>
              <a:t>KPI2: </a:t>
            </a:r>
            <a:r>
              <a:rPr lang="en-GB" sz="900" b="0" i="0" u="none" strike="noStrike" baseline="0" dirty="0">
                <a:latin typeface="+mn-lt"/>
              </a:rPr>
              <a:t>Are the model instances of the scenarios easily accessible to the operator.</a:t>
            </a:r>
            <a:endParaRPr lang="en-US" sz="900" dirty="0">
              <a:latin typeface="+mn-lt"/>
            </a:endParaRPr>
          </a:p>
          <a:p>
            <a:r>
              <a:rPr lang="en-US" sz="900" dirty="0">
                <a:latin typeface="+mn-lt"/>
              </a:rPr>
              <a:t>KPI3: </a:t>
            </a:r>
            <a:r>
              <a:rPr lang="en-GB" sz="900" b="0" i="0" u="none" strike="noStrike" baseline="0" dirty="0">
                <a:latin typeface="+mn-lt"/>
              </a:rPr>
              <a:t>Is changeover of the setup for each scenario easily adaptable.</a:t>
            </a:r>
            <a:endParaRPr lang="en-US" sz="9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32</a:t>
            </a:fld>
            <a:endParaRPr lang="en-GB"/>
          </a:p>
        </p:txBody>
      </p:sp>
    </p:spTree>
    <p:extLst>
      <p:ext uri="{BB962C8B-B14F-4D97-AF65-F5344CB8AC3E}">
        <p14:creationId xmlns:p14="http://schemas.microsoft.com/office/powerpoint/2010/main" val="36819016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KPI1: </a:t>
            </a:r>
            <a:r>
              <a:rPr lang="en-GB" sz="900" b="0" i="0" u="none" strike="noStrike" baseline="0" dirty="0">
                <a:latin typeface="+mn-lt"/>
              </a:rPr>
              <a:t>What is the error of the predictive model against real-world measurement </a:t>
            </a:r>
            <a:endParaRPr lang="en-US" dirty="0">
              <a:latin typeface="+mn-lt"/>
            </a:endParaRPr>
          </a:p>
          <a:p>
            <a:r>
              <a:rPr lang="en-US" dirty="0">
                <a:latin typeface="+mn-lt"/>
              </a:rPr>
              <a:t>KPI2: </a:t>
            </a:r>
            <a:r>
              <a:rPr lang="en-GB" sz="900" b="0" i="0" u="none" strike="noStrike" baseline="0" dirty="0">
                <a:latin typeface="+mn-lt"/>
              </a:rPr>
              <a:t>How missing data may affect the overall performance of predictive model</a:t>
            </a:r>
            <a:endParaRPr lang="en-US" dirty="0">
              <a:latin typeface="+mn-lt"/>
            </a:endParaRPr>
          </a:p>
          <a:p>
            <a:pPr algn="l"/>
            <a:r>
              <a:rPr lang="en-US" dirty="0">
                <a:latin typeface="+mn-lt"/>
              </a:rPr>
              <a:t>KPI3: </a:t>
            </a:r>
            <a:r>
              <a:rPr lang="en-GB" sz="900" b="0" i="0" u="none" strike="noStrike" baseline="0" dirty="0">
                <a:latin typeface="+mn-lt"/>
              </a:rPr>
              <a:t>Data quality How much volume, variety, and veracity of the data is lost as the result of transferring </a:t>
            </a:r>
            <a:r>
              <a:rPr lang="en-US" sz="900" b="0" i="0" u="none" strike="noStrike" baseline="0" dirty="0">
                <a:latin typeface="+mn-lt"/>
              </a:rPr>
              <a:t>and fusion</a:t>
            </a:r>
            <a:endParaRPr lang="en-US"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33</a:t>
            </a:fld>
            <a:endParaRPr lang="en-GB"/>
          </a:p>
        </p:txBody>
      </p:sp>
    </p:spTree>
    <p:extLst>
      <p:ext uri="{BB962C8B-B14F-4D97-AF65-F5344CB8AC3E}">
        <p14:creationId xmlns:p14="http://schemas.microsoft.com/office/powerpoint/2010/main" val="7400069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blue: VE</a:t>
            </a:r>
          </a:p>
          <a:p>
            <a:r>
              <a:rPr lang="en-US" sz="900" dirty="0"/>
              <a:t>orange: Service</a:t>
            </a:r>
          </a:p>
          <a:p>
            <a:r>
              <a:rPr lang="en-US" sz="900" dirty="0"/>
              <a:t>green: PE</a:t>
            </a:r>
          </a:p>
          <a:p>
            <a:r>
              <a:rPr lang="en-US" sz="900" dirty="0"/>
              <a:t>cylinder: Data </a:t>
            </a:r>
          </a:p>
          <a:p>
            <a:r>
              <a:rPr lang="en-US" sz="900" dirty="0"/>
              <a:t>dash arrow: abstraction</a:t>
            </a:r>
          </a:p>
          <a:p>
            <a:r>
              <a:rPr lang="en-US" sz="900" dirty="0"/>
              <a:t>solid arrow: communication</a:t>
            </a:r>
          </a:p>
          <a:p>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34</a:t>
            </a:fld>
            <a:endParaRPr lang="en-GB"/>
          </a:p>
        </p:txBody>
      </p:sp>
    </p:spTree>
    <p:extLst>
      <p:ext uri="{BB962C8B-B14F-4D97-AF65-F5344CB8AC3E}">
        <p14:creationId xmlns:p14="http://schemas.microsoft.com/office/powerpoint/2010/main" val="34863905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dirty="0">
                <a:latin typeface="+mn-lt"/>
              </a:rPr>
              <a:t>Architectural view: </a:t>
            </a:r>
            <a:r>
              <a:rPr lang="en-GB" sz="900" b="0" i="0" u="none" strike="noStrike" baseline="0" dirty="0">
                <a:latin typeface="+mn-lt"/>
              </a:rPr>
              <a:t>In Ptolemy II it is enabled by its self-explanatory graphical </a:t>
            </a:r>
            <a:r>
              <a:rPr lang="en-GB" sz="900" b="0" i="0" u="none" strike="noStrike" baseline="0" dirty="0" err="1">
                <a:latin typeface="+mn-lt"/>
              </a:rPr>
              <a:t>modeling</a:t>
            </a:r>
            <a:r>
              <a:rPr lang="en-GB" sz="900" b="0" i="0" u="none" strike="noStrike" baseline="0" dirty="0">
                <a:latin typeface="+mn-lt"/>
              </a:rPr>
              <a:t> environment, along with some limited capability of model error checking. In an use case of </a:t>
            </a:r>
            <a:r>
              <a:rPr lang="en-GB" sz="900" b="0" i="0" u="none" strike="noStrike" baseline="0" dirty="0" err="1">
                <a:latin typeface="+mn-lt"/>
              </a:rPr>
              <a:t>TwinOps</a:t>
            </a:r>
            <a:r>
              <a:rPr lang="en-GB" sz="900" b="0" i="0" u="none" strike="noStrike" baseline="0" dirty="0">
                <a:latin typeface="+mn-lt"/>
              </a:rPr>
              <a:t>, </a:t>
            </a:r>
            <a:r>
              <a:rPr lang="en-GB" sz="900" b="0" i="0" u="none" strike="noStrike" baseline="0" dirty="0" err="1">
                <a:latin typeface="+mn-lt"/>
              </a:rPr>
              <a:t>SysML</a:t>
            </a:r>
            <a:r>
              <a:rPr lang="en-GB" sz="900" b="0" i="0" u="none" strike="noStrike" baseline="0" dirty="0">
                <a:latin typeface="+mn-lt"/>
              </a:rPr>
              <a:t> is adopted for describing the models architecture. Further, it leverages on AADL to refine the more detailed component parts. In M2M there is no specified way of achieving model description.</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GB" sz="900" b="0" i="0" u="none" strike="noStrike" baseline="0" dirty="0">
              <a:latin typeface="+mn-lt"/>
            </a:endParaRPr>
          </a:p>
          <a:p>
            <a:pPr marL="0" marR="0" lvl="0" indent="0" algn="l" defTabSz="685800" rtl="0" eaLnBrk="1" fontAlgn="auto" latinLnBrk="0" hangingPunct="1">
              <a:lnSpc>
                <a:spcPct val="100000"/>
              </a:lnSpc>
              <a:spcBef>
                <a:spcPts val="0"/>
              </a:spcBef>
              <a:spcAft>
                <a:spcPts val="0"/>
              </a:spcAft>
              <a:buClrTx/>
              <a:buSzTx/>
              <a:buFontTx/>
              <a:buNone/>
              <a:tabLst/>
              <a:defRPr/>
            </a:pPr>
            <a:r>
              <a:rPr lang="en-US" sz="900" dirty="0">
                <a:latin typeface="+mn-lt"/>
              </a:rPr>
              <a:t>Scheduling mechanism</a:t>
            </a:r>
            <a:r>
              <a:rPr lang="en-GB" sz="900" b="0" i="0" u="none" strike="noStrike" baseline="0" dirty="0">
                <a:latin typeface="+mn-lt"/>
              </a:rPr>
              <a:t>: In Ptolemy II there are built-in </a:t>
            </a:r>
            <a:r>
              <a:rPr lang="en-GB" sz="900" b="0" i="0" u="none" strike="noStrike" baseline="0" dirty="0" err="1">
                <a:latin typeface="+mn-lt"/>
              </a:rPr>
              <a:t>MoCs</a:t>
            </a:r>
            <a:r>
              <a:rPr lang="en-GB" sz="900" b="0" i="0" u="none" strike="noStrike" baseline="0" dirty="0">
                <a:latin typeface="+mn-lt"/>
              </a:rPr>
              <a:t> and sophisticated receiver queues, for instance, FIFO or LIFO implementations, that are able to support this aspect. In </a:t>
            </a:r>
            <a:r>
              <a:rPr lang="en-GB" sz="900" b="0" i="0" u="none" strike="noStrike" baseline="0" dirty="0" err="1">
                <a:latin typeface="+mn-lt"/>
              </a:rPr>
              <a:t>TwinOps</a:t>
            </a:r>
            <a:r>
              <a:rPr lang="en-GB" sz="900" b="0" i="0" u="none" strike="noStrike" baseline="0" dirty="0">
                <a:latin typeface="+mn-lt"/>
              </a:rPr>
              <a:t> it utilize the FMI approach, such that the master algorithm is made in AADL, which then be used to orchestrate the FMUs. M2M can adopt some control scheme and the option to place objects in logical group in its protocol specification.</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sz="900" dirty="0">
              <a:latin typeface="+mn-lt"/>
            </a:endParaRPr>
          </a:p>
          <a:p>
            <a:pPr algn="l"/>
            <a:r>
              <a:rPr lang="en-US" sz="900" dirty="0">
                <a:latin typeface="+mn-lt"/>
              </a:rPr>
              <a:t>Communication strategy: </a:t>
            </a:r>
            <a:r>
              <a:rPr lang="en-GB" sz="900" b="0" i="0" u="none" strike="noStrike" baseline="0" dirty="0">
                <a:latin typeface="+mn-lt"/>
              </a:rPr>
              <a:t>Ptolemy II has predefined ‘relation’ and ‘port’ object to handle it, however, a potential shortcoming is that entities must be transformed to actors in order to work compatibly. In </a:t>
            </a:r>
            <a:r>
              <a:rPr lang="en-GB" sz="900" b="0" i="0" u="none" strike="noStrike" baseline="0" dirty="0" err="1">
                <a:latin typeface="+mn-lt"/>
              </a:rPr>
              <a:t>TwinOps</a:t>
            </a:r>
            <a:r>
              <a:rPr lang="en-GB" sz="900" b="0" i="0" u="none" strike="noStrike" baseline="0" dirty="0">
                <a:latin typeface="+mn-lt"/>
              </a:rPr>
              <a:t>, the detailed connection paths are </a:t>
            </a:r>
            <a:r>
              <a:rPr lang="en-GB" sz="900" b="0" i="0" u="none" strike="noStrike" baseline="0" dirty="0" err="1">
                <a:latin typeface="+mn-lt"/>
              </a:rPr>
              <a:t>modeled</a:t>
            </a:r>
            <a:r>
              <a:rPr lang="en-GB" sz="900" b="0" i="0" u="none" strike="noStrike" baseline="0" dirty="0">
                <a:latin typeface="+mn-lt"/>
              </a:rPr>
              <a:t> in AADL, then the pipeline will generate containerized binaries to specific targets. In M2M one can adopt various common </a:t>
            </a:r>
            <a:r>
              <a:rPr lang="en-GB" sz="900" b="0" i="0" u="none" strike="noStrike" baseline="0" dirty="0" err="1">
                <a:latin typeface="+mn-lt"/>
              </a:rPr>
              <a:t>common</a:t>
            </a:r>
            <a:r>
              <a:rPr lang="en-GB" sz="900" b="0" i="0" u="none" strike="noStrike" baseline="0" dirty="0">
                <a:latin typeface="+mn-lt"/>
              </a:rPr>
              <a:t> IoT strategies such as client/server (e.g., HTTP), pub/sub (e.g., MQTT) to achieve data communication.</a:t>
            </a:r>
          </a:p>
          <a:p>
            <a:pPr algn="l"/>
            <a:endParaRPr lang="en-GB" sz="900" b="0" i="0" u="none" strike="noStrike" baseline="0" dirty="0">
              <a:latin typeface="+mn-lt"/>
            </a:endParaRPr>
          </a:p>
          <a:p>
            <a:pPr marL="0" marR="0" lvl="0" indent="0" algn="l" defTabSz="685800" rtl="0" eaLnBrk="1" fontAlgn="auto" latinLnBrk="0" hangingPunct="1">
              <a:lnSpc>
                <a:spcPct val="100000"/>
              </a:lnSpc>
              <a:spcBef>
                <a:spcPts val="0"/>
              </a:spcBef>
              <a:spcAft>
                <a:spcPts val="0"/>
              </a:spcAft>
              <a:buClrTx/>
              <a:buSzTx/>
              <a:buFontTx/>
              <a:buNone/>
              <a:tabLst/>
              <a:defRPr/>
            </a:pPr>
            <a:r>
              <a:rPr lang="en-US" sz="900" dirty="0">
                <a:latin typeface="+mn-lt"/>
              </a:rPr>
              <a:t>Data storage strategy</a:t>
            </a:r>
            <a:r>
              <a:rPr lang="en-GB" sz="900" b="0" i="0" u="none" strike="noStrike" baseline="0" dirty="0">
                <a:latin typeface="+mn-lt"/>
              </a:rPr>
              <a:t>: In Ptolemy II there are few remarks about logging. </a:t>
            </a:r>
            <a:r>
              <a:rPr lang="en-GB" sz="900" b="0" i="0" u="none" strike="noStrike" baseline="0" dirty="0" err="1">
                <a:latin typeface="+mn-lt"/>
              </a:rPr>
              <a:t>TwinOps</a:t>
            </a:r>
            <a:r>
              <a:rPr lang="en-GB" sz="900" b="0" i="0" u="none" strike="noStrike" baseline="0" dirty="0">
                <a:latin typeface="+mn-lt"/>
              </a:rPr>
              <a:t> describes the usage of Azure IoT platform [64] for the distribution of containers. In M2M it is not specified, but cloud database servers are known to be advantageous in various M2M applications. Building an offline or cloud </a:t>
            </a:r>
            <a:r>
              <a:rPr lang="en-GB" sz="900" b="0" i="0" u="none" strike="noStrike" baseline="0" dirty="0" err="1">
                <a:latin typeface="+mn-lt"/>
              </a:rPr>
              <a:t>databasesystem</a:t>
            </a:r>
            <a:r>
              <a:rPr lang="en-GB" sz="900" b="0" i="0" u="none" strike="noStrike" baseline="0" dirty="0">
                <a:latin typeface="+mn-lt"/>
              </a:rPr>
              <a:t> is a sound approach, nevertheless in the DT context automation of version control is considered one of the focuses.</a:t>
            </a:r>
          </a:p>
          <a:p>
            <a:pPr algn="l"/>
            <a:endParaRPr lang="en-GB" sz="1800" b="0" i="0" u="none" strike="noStrike" baseline="0" dirty="0">
              <a:latin typeface="NimbusRomNo9L-Regu"/>
            </a:endParaRPr>
          </a:p>
          <a:p>
            <a:pPr algn="l"/>
            <a:endParaRPr lang="en-US" dirty="0"/>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35</a:t>
            </a:fld>
            <a:endParaRPr lang="en-GB"/>
          </a:p>
        </p:txBody>
      </p:sp>
    </p:spTree>
    <p:extLst>
      <p:ext uri="{BB962C8B-B14F-4D97-AF65-F5344CB8AC3E}">
        <p14:creationId xmlns:p14="http://schemas.microsoft.com/office/powerpoint/2010/main" val="16056652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37</a:t>
            </a:fld>
            <a:endParaRPr lang="en-GB"/>
          </a:p>
        </p:txBody>
      </p:sp>
    </p:spTree>
    <p:extLst>
      <p:ext uri="{BB962C8B-B14F-4D97-AF65-F5344CB8AC3E}">
        <p14:creationId xmlns:p14="http://schemas.microsoft.com/office/powerpoint/2010/main" val="12760350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38</a:t>
            </a:fld>
            <a:endParaRPr lang="en-GB"/>
          </a:p>
        </p:txBody>
      </p:sp>
    </p:spTree>
    <p:extLst>
      <p:ext uri="{BB962C8B-B14F-4D97-AF65-F5344CB8AC3E}">
        <p14:creationId xmlns:p14="http://schemas.microsoft.com/office/powerpoint/2010/main" val="8814408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39</a:t>
            </a:fld>
            <a:endParaRPr lang="en-GB"/>
          </a:p>
        </p:txBody>
      </p:sp>
    </p:spTree>
    <p:extLst>
      <p:ext uri="{BB962C8B-B14F-4D97-AF65-F5344CB8AC3E}">
        <p14:creationId xmlns:p14="http://schemas.microsoft.com/office/powerpoint/2010/main" val="2721749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3</a:t>
            </a:fld>
            <a:endParaRPr lang="en-GB"/>
          </a:p>
        </p:txBody>
      </p:sp>
    </p:spTree>
    <p:extLst>
      <p:ext uri="{BB962C8B-B14F-4D97-AF65-F5344CB8AC3E}">
        <p14:creationId xmlns:p14="http://schemas.microsoft.com/office/powerpoint/2010/main" val="1662611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Systems are dual in nature, i.e., a system has a physical twin and a virtual twin. </a:t>
            </a:r>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The two sides are bound together via a data link. This link is bidirectional that it transfers data from the physical space to update the virtual space, and vice versa.</a:t>
            </a:r>
          </a:p>
          <a:p>
            <a:endParaRPr lang="en-GB" dirty="0"/>
          </a:p>
        </p:txBody>
      </p:sp>
      <p:sp>
        <p:nvSpPr>
          <p:cNvPr id="4" name="Tijdelijke aanduiding voor dianummer 3"/>
          <p:cNvSpPr>
            <a:spLocks noGrp="1"/>
          </p:cNvSpPr>
          <p:nvPr>
            <p:ph type="sldNum" sz="quarter" idx="10"/>
          </p:nvPr>
        </p:nvSpPr>
        <p:spPr/>
        <p:txBody>
          <a:bodyPr/>
          <a:lstStyle/>
          <a:p>
            <a:fld id="{AA799BBE-B871-48D7-983C-C0B1D7156DCD}" type="slidenum">
              <a:rPr lang="en-GB" smtClean="0"/>
              <a:t>4</a:t>
            </a:fld>
            <a:endParaRPr lang="en-GB" dirty="0"/>
          </a:p>
        </p:txBody>
      </p:sp>
    </p:spTree>
    <p:extLst>
      <p:ext uri="{BB962C8B-B14F-4D97-AF65-F5344CB8AC3E}">
        <p14:creationId xmlns:p14="http://schemas.microsoft.com/office/powerpoint/2010/main" val="14207868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lvl="2" indent="0">
              <a:buNone/>
            </a:pPr>
            <a:r>
              <a:rPr lang="en-GB" dirty="0"/>
              <a:t>Allow stakeholders to share knowledge about the designs, conditions, and logistics of their products and operations through digital artefacts.</a:t>
            </a:r>
          </a:p>
          <a:p>
            <a:endParaRPr lang="en-GB" dirty="0"/>
          </a:p>
        </p:txBody>
      </p:sp>
      <p:sp>
        <p:nvSpPr>
          <p:cNvPr id="4" name="Tijdelijke aanduiding voor dianummer 3"/>
          <p:cNvSpPr>
            <a:spLocks noGrp="1"/>
          </p:cNvSpPr>
          <p:nvPr>
            <p:ph type="sldNum" sz="quarter" idx="10"/>
          </p:nvPr>
        </p:nvSpPr>
        <p:spPr/>
        <p:txBody>
          <a:bodyPr/>
          <a:lstStyle/>
          <a:p>
            <a:fld id="{AA799BBE-B871-48D7-983C-C0B1D7156DCD}" type="slidenum">
              <a:rPr lang="en-GB" smtClean="0"/>
              <a:t>5</a:t>
            </a:fld>
            <a:endParaRPr lang="en-GB" dirty="0"/>
          </a:p>
        </p:txBody>
      </p:sp>
    </p:spTree>
    <p:extLst>
      <p:ext uri="{BB962C8B-B14F-4D97-AF65-F5344CB8AC3E}">
        <p14:creationId xmlns:p14="http://schemas.microsoft.com/office/powerpoint/2010/main" val="18495914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dirty="0"/>
              <a:t>MDSE:</a:t>
            </a:r>
          </a:p>
          <a:p>
            <a:pPr lvl="0"/>
            <a:r>
              <a:rPr lang="en-GB" dirty="0"/>
              <a:t>Holistic view ⇒ ‘system of systems’</a:t>
            </a:r>
          </a:p>
          <a:p>
            <a:pPr lvl="0"/>
            <a:r>
              <a:rPr lang="en-GB" dirty="0"/>
              <a:t>System architecture: use models to support requirements, design, analysis and verification activities throughout the lifecycle. </a:t>
            </a:r>
          </a:p>
          <a:p>
            <a:pPr lvl="0"/>
            <a:r>
              <a:rPr lang="en-GB" dirty="0"/>
              <a:t>Modelling: helps drive a consistent specification without significantly increasing costs as the system depth extends.</a:t>
            </a:r>
          </a:p>
          <a:p>
            <a:pPr lvl="0"/>
            <a:endParaRPr lang="en-GB" dirty="0"/>
          </a:p>
          <a:p>
            <a:pPr lvl="0"/>
            <a:r>
              <a:rPr lang="en-GB" b="0" dirty="0"/>
              <a:t>DT</a:t>
            </a:r>
            <a:endParaRPr lang="en-US" b="0" dirty="0"/>
          </a:p>
          <a:p>
            <a:pPr marL="0" lvl="2" indent="-163875">
              <a:buNone/>
            </a:pPr>
            <a:r>
              <a:rPr lang="en-GB" dirty="0"/>
              <a:t>capture the physical and functional descriptions. VEs monitor data from the PEs, use it to fulfil services which are requested by the user, and may optimize the PEs.</a:t>
            </a:r>
          </a:p>
          <a:p>
            <a:endParaRPr lang="en-US" dirty="0"/>
          </a:p>
          <a:p>
            <a:r>
              <a:rPr lang="en-US" dirty="0"/>
              <a:t>Benefit</a:t>
            </a:r>
          </a:p>
          <a:p>
            <a:pPr lvl="0"/>
            <a:r>
              <a:rPr lang="en-GB" dirty="0"/>
              <a:t>Reduce maintenance costs during lifecycle.</a:t>
            </a:r>
          </a:p>
          <a:p>
            <a:pPr lvl="0"/>
            <a:r>
              <a:rPr lang="en-GB" dirty="0"/>
              <a:t>Reduce errors and inconsistencies across multiple iterations.</a:t>
            </a:r>
          </a:p>
          <a:p>
            <a:pPr lvl="0"/>
            <a:r>
              <a:rPr lang="en-GB" dirty="0"/>
              <a:t>Improve multi-disciplinary collaboration</a:t>
            </a:r>
          </a:p>
          <a:p>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6</a:t>
            </a:fld>
            <a:endParaRPr lang="en-GB"/>
          </a:p>
        </p:txBody>
      </p:sp>
    </p:spTree>
    <p:extLst>
      <p:ext uri="{BB962C8B-B14F-4D97-AF65-F5344CB8AC3E}">
        <p14:creationId xmlns:p14="http://schemas.microsoft.com/office/powerpoint/2010/main" val="609371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GB" sz="900" b="0" i="0" u="none" strike="noStrike" baseline="0" dirty="0">
                <a:latin typeface="+mn-lt"/>
              </a:rPr>
              <a:t>Digital model: The virtual object does not involve data exchange with the physical object in an automated fashion. Hence the changes in one part have no direct effect on the other unless updates are performed manually.</a:t>
            </a:r>
          </a:p>
          <a:p>
            <a:pPr lvl="0" algn="l"/>
            <a:endParaRPr lang="en-GB" sz="900" b="0" i="0" u="none" strike="noStrike" baseline="0" dirty="0">
              <a:latin typeface="+mn-lt"/>
            </a:endParaRPr>
          </a:p>
          <a:p>
            <a:pPr lvl="0" algn="l"/>
            <a:r>
              <a:rPr lang="en-GB" sz="900" b="0" i="0" u="none" strike="noStrike" baseline="0" dirty="0">
                <a:latin typeface="+mn-lt"/>
              </a:rPr>
              <a:t>Digital shadow: There exists an automated one-way data communication from the physical object to the virtual one.</a:t>
            </a:r>
          </a:p>
          <a:p>
            <a:pPr lvl="0" algn="l"/>
            <a:endParaRPr lang="en-GB" sz="900" b="0" i="0" u="none" strike="noStrike" baseline="0" dirty="0">
              <a:latin typeface="+mn-lt"/>
            </a:endParaRPr>
          </a:p>
          <a:p>
            <a:pPr lvl="0" algn="l"/>
            <a:r>
              <a:rPr lang="en-GB" sz="900" b="0" i="0" u="none" strike="noStrike" baseline="0" dirty="0">
                <a:latin typeface="+mn-lt"/>
              </a:rPr>
              <a:t>Digital twin: An automation of bi-directional data exchange between the physical object and the virtual object. Changes made in the physical object will be reflected in the virtual object and vice versa.</a:t>
            </a:r>
          </a:p>
          <a:p>
            <a:pPr lvl="0" algn="l"/>
            <a:endParaRPr lang="en-GB" sz="900" b="0" i="0" u="none" strike="noStrike" baseline="0" dirty="0">
              <a:latin typeface="+mn-lt"/>
            </a:endParaRPr>
          </a:p>
          <a:p>
            <a:pPr algn="l"/>
            <a:r>
              <a:rPr lang="en-GB" sz="1800" b="0" i="0" u="none" strike="noStrike" baseline="0" dirty="0">
                <a:latin typeface="NimbusRomNo9L-Regu"/>
              </a:rPr>
              <a:t>In a simple control logic, once a computation produces feedback, the signal will be sent to the actuator to activate certain operations, whereas in a DT, the adjustment data that is sent back to the actuators from the model in the virtual world is meant to calibrate and tune the parameters of an ongoing set of operations</a:t>
            </a:r>
          </a:p>
          <a:p>
            <a:pPr algn="l"/>
            <a:endParaRPr lang="en-GB" sz="1800" b="0" i="0" u="none" strike="noStrike" baseline="0" dirty="0">
              <a:latin typeface="NimbusRomNo9L-Regu"/>
            </a:endParaRPr>
          </a:p>
          <a:p>
            <a:pPr algn="l"/>
            <a:r>
              <a:rPr lang="en-GB" sz="1800" b="0" i="0" u="none" strike="noStrike" baseline="0" dirty="0">
                <a:latin typeface="NimbusRomNo9L-Regu"/>
              </a:rPr>
              <a:t>Human-in-the-loop and HMI</a:t>
            </a:r>
            <a:endParaRPr lang="en-US" sz="2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7</a:t>
            </a:fld>
            <a:endParaRPr lang="en-GB"/>
          </a:p>
        </p:txBody>
      </p:sp>
    </p:spTree>
    <p:extLst>
      <p:ext uri="{BB962C8B-B14F-4D97-AF65-F5344CB8AC3E}">
        <p14:creationId xmlns:p14="http://schemas.microsoft.com/office/powerpoint/2010/main" val="28726602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900" b="0" i="0" u="none" strike="noStrike" baseline="0" dirty="0">
                <a:latin typeface="+mn-lt"/>
              </a:rPr>
              <a:t>Physical entity (PE): A collection of sensors and equipment working collaboratively to collect real-time data for the intended services, meanwhile receiving control orders from the virtual world.</a:t>
            </a:r>
          </a:p>
          <a:p>
            <a:pPr algn="l"/>
            <a:endParaRPr lang="en-GB" sz="900" b="0" i="0" u="none" strike="noStrike" baseline="0" dirty="0">
              <a:latin typeface="+mn-lt"/>
            </a:endParaRPr>
          </a:p>
          <a:p>
            <a:pPr algn="l"/>
            <a:r>
              <a:rPr lang="en-GB" sz="900" b="0" i="0" u="none" strike="noStrike" baseline="0" dirty="0">
                <a:latin typeface="+mn-lt"/>
              </a:rPr>
              <a:t>Virtual entity (VE): A digital mirror, that contains models simulating the physical counterpart with high fidelity. Calibration strategies are generated through comparing the models with entities to support models’ evolution.</a:t>
            </a:r>
          </a:p>
          <a:p>
            <a:pPr algn="l"/>
            <a:endParaRPr lang="en-GB" sz="900" b="0" i="0" u="none" strike="noStrike" baseline="0" dirty="0">
              <a:latin typeface="+mn-lt"/>
            </a:endParaRPr>
          </a:p>
          <a:p>
            <a:pPr algn="l"/>
            <a:r>
              <a:rPr lang="en-GB" sz="900" b="0" i="0" u="none" strike="noStrike" baseline="0" dirty="0">
                <a:latin typeface="+mn-lt"/>
              </a:rPr>
              <a:t>Services: Provides various services to support the management and control of PEs as well as the operation and evolution of VEs. Services are usually requested by the users to </a:t>
            </a:r>
            <a:r>
              <a:rPr lang="en-GB" sz="900" b="0" i="0" u="none" strike="noStrike" baseline="0" dirty="0" err="1">
                <a:latin typeface="+mn-lt"/>
              </a:rPr>
              <a:t>fulfill</a:t>
            </a:r>
            <a:r>
              <a:rPr lang="en-GB" sz="900" b="0" i="0" u="none" strike="noStrike" baseline="0" dirty="0">
                <a:latin typeface="+mn-lt"/>
              </a:rPr>
              <a:t> certain functionalities.</a:t>
            </a:r>
          </a:p>
          <a:p>
            <a:pPr algn="l"/>
            <a:endParaRPr lang="en-GB" sz="900" b="0" i="0" u="none" strike="noStrike" baseline="0" dirty="0">
              <a:latin typeface="+mn-lt"/>
            </a:endParaRPr>
          </a:p>
          <a:p>
            <a:pPr algn="l"/>
            <a:r>
              <a:rPr lang="en-GB" sz="900" b="0" i="0" u="none" strike="noStrike" baseline="0" dirty="0">
                <a:latin typeface="+mn-lt"/>
              </a:rPr>
              <a:t>Data: A shared storage consisting of the raw data from PEs, VEs, and services. It may also be responsible for merging data from various sources to a fused format.</a:t>
            </a:r>
          </a:p>
          <a:p>
            <a:pPr algn="l"/>
            <a:endParaRPr lang="en-GB" sz="900" b="0" i="0" u="none" strike="noStrike" baseline="0" dirty="0">
              <a:latin typeface="+mn-lt"/>
            </a:endParaRPr>
          </a:p>
          <a:p>
            <a:pPr algn="l"/>
            <a:r>
              <a:rPr lang="en-US" sz="900" b="0" i="0" u="none" strike="noStrike" baseline="0" dirty="0">
                <a:latin typeface="+mn-lt"/>
              </a:rPr>
              <a:t>Connections: The connections </a:t>
            </a:r>
            <a:r>
              <a:rPr lang="en-GB" sz="900" b="0" i="0" u="none" strike="noStrike" baseline="0" dirty="0">
                <a:latin typeface="+mn-lt"/>
              </a:rPr>
              <a:t>for all four of the above-mentioned dimensions. Relevant concepts include communication</a:t>
            </a:r>
            <a:endParaRPr lang="en-US" sz="900" dirty="0">
              <a:latin typeface="+mn-lt"/>
            </a:endParaRPr>
          </a:p>
        </p:txBody>
      </p:sp>
      <p:sp>
        <p:nvSpPr>
          <p:cNvPr id="4" name="Slide Number Placeholder 3"/>
          <p:cNvSpPr>
            <a:spLocks noGrp="1"/>
          </p:cNvSpPr>
          <p:nvPr>
            <p:ph type="sldNum" sz="quarter" idx="5"/>
          </p:nvPr>
        </p:nvSpPr>
        <p:spPr/>
        <p:txBody>
          <a:bodyPr/>
          <a:lstStyle/>
          <a:p>
            <a:fld id="{AA799BBE-B871-48D7-983C-C0B1D7156DCD}" type="slidenum">
              <a:rPr lang="en-GB" smtClean="0"/>
              <a:t>8</a:t>
            </a:fld>
            <a:endParaRPr lang="en-GB"/>
          </a:p>
        </p:txBody>
      </p:sp>
    </p:spTree>
    <p:extLst>
      <p:ext uri="{BB962C8B-B14F-4D97-AF65-F5344CB8AC3E}">
        <p14:creationId xmlns:p14="http://schemas.microsoft.com/office/powerpoint/2010/main" val="11126708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0" i="0" dirty="0">
                <a:solidFill>
                  <a:srgbClr val="2B2B2B"/>
                </a:solidFill>
                <a:effectLst/>
                <a:latin typeface="+mn-lt"/>
              </a:rPr>
              <a:t>NASA in-Space Assembled Telescope (</a:t>
            </a:r>
            <a:r>
              <a:rPr lang="en-US" b="0" i="0" dirty="0" err="1">
                <a:solidFill>
                  <a:srgbClr val="2B2B2B"/>
                </a:solidFill>
                <a:effectLst/>
                <a:latin typeface="+mn-lt"/>
              </a:rPr>
              <a:t>iSAT</a:t>
            </a:r>
            <a:r>
              <a:rPr lang="en-US" b="0" i="0" dirty="0">
                <a:solidFill>
                  <a:srgbClr val="2B2B2B"/>
                </a:solidFill>
                <a:effectLst/>
                <a:latin typeface="+mn-lt"/>
              </a:rPr>
              <a:t>) Study</a:t>
            </a:r>
            <a:endParaRPr lang="en-US" b="0" dirty="0">
              <a:latin typeface="+mn-lt"/>
            </a:endParaRPr>
          </a:p>
          <a:p>
            <a:endParaRPr lang="en-US" dirty="0"/>
          </a:p>
        </p:txBody>
      </p:sp>
      <p:sp>
        <p:nvSpPr>
          <p:cNvPr id="4" name="Slide Number Placeholder 3"/>
          <p:cNvSpPr>
            <a:spLocks noGrp="1"/>
          </p:cNvSpPr>
          <p:nvPr>
            <p:ph type="sldNum" sz="quarter" idx="5"/>
          </p:nvPr>
        </p:nvSpPr>
        <p:spPr/>
        <p:txBody>
          <a:bodyPr/>
          <a:lstStyle/>
          <a:p>
            <a:fld id="{AA799BBE-B871-48D7-983C-C0B1D7156DCD}" type="slidenum">
              <a:rPr lang="en-GB" smtClean="0"/>
              <a:t>9</a:t>
            </a:fld>
            <a:endParaRPr lang="en-GB"/>
          </a:p>
        </p:txBody>
      </p:sp>
    </p:spTree>
    <p:extLst>
      <p:ext uri="{BB962C8B-B14F-4D97-AF65-F5344CB8AC3E}">
        <p14:creationId xmlns:p14="http://schemas.microsoft.com/office/powerpoint/2010/main" val="16385212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Title at the top">
    <p:bg>
      <p:bgPr>
        <a:solidFill>
          <a:srgbClr val="EEE8E8"/>
        </a:solidFill>
        <a:effectLst/>
      </p:bgPr>
    </p:bg>
    <p:spTree>
      <p:nvGrpSpPr>
        <p:cNvPr id="1" name=""/>
        <p:cNvGrpSpPr/>
        <p:nvPr/>
      </p:nvGrpSpPr>
      <p:grpSpPr>
        <a:xfrm>
          <a:off x="0" y="0"/>
          <a:ext cx="0" cy="0"/>
          <a:chOff x="0" y="0"/>
          <a:chExt cx="0" cy="0"/>
        </a:xfrm>
      </p:grpSpPr>
      <p:sp>
        <p:nvSpPr>
          <p:cNvPr id="10" name="Black75"/>
          <p:cNvSpPr/>
          <p:nvPr userDrawn="1"/>
        </p:nvSpPr>
        <p:spPr>
          <a:xfrm>
            <a:off x="0" y="756000"/>
            <a:ext cx="9144000" cy="1080000"/>
          </a:xfrm>
          <a:prstGeom prst="rect">
            <a:avLst/>
          </a:pr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ctrTitle" hasCustomPrompt="1"/>
          </p:nvPr>
        </p:nvSpPr>
        <p:spPr>
          <a:xfrm>
            <a:off x="-1" y="756049"/>
            <a:ext cx="9143999" cy="792000"/>
          </a:xfrm>
          <a:solidFill>
            <a:schemeClr val="tx2">
              <a:alpha val="50000"/>
            </a:schemeClr>
          </a:solidFill>
        </p:spPr>
        <p:txBody>
          <a:bodyPr lIns="756000" rIns="1962000" anchor="ctr"/>
          <a:lstStyle>
            <a:lvl1pPr algn="l">
              <a:lnSpc>
                <a:spcPts val="2300"/>
              </a:lnSpc>
              <a:defRPr sz="2200" baseline="0">
                <a:solidFill>
                  <a:schemeClr val="bg1"/>
                </a:solidFill>
              </a:defRPr>
            </a:lvl1pPr>
          </a:lstStyle>
          <a:p>
            <a:r>
              <a:rPr lang="en-GB" dirty="0"/>
              <a:t>Example of a title at the top</a:t>
            </a:r>
          </a:p>
        </p:txBody>
      </p:sp>
      <p:sp>
        <p:nvSpPr>
          <p:cNvPr id="3" name="Subtitle 2"/>
          <p:cNvSpPr>
            <a:spLocks noGrp="1"/>
          </p:cNvSpPr>
          <p:nvPr>
            <p:ph type="subTitle" idx="1" hasCustomPrompt="1"/>
          </p:nvPr>
        </p:nvSpPr>
        <p:spPr>
          <a:xfrm>
            <a:off x="-1" y="1548000"/>
            <a:ext cx="9143999" cy="288000"/>
          </a:xfrm>
          <a:solidFill>
            <a:schemeClr val="tx2">
              <a:alpha val="50000"/>
            </a:schemeClr>
          </a:solidFill>
          <a:ln>
            <a:noFill/>
          </a:ln>
        </p:spPr>
        <p:txBody>
          <a:bodyPr wrap="none" lIns="756000" tIns="18000" rIns="1962000"/>
          <a:lstStyle>
            <a:lvl1pPr marL="0" indent="0" algn="l">
              <a:buNone/>
              <a:defRPr sz="1000" b="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dirty="0"/>
              <a:t>SUBTITLE OR DATE</a:t>
            </a:r>
          </a:p>
        </p:txBody>
      </p:sp>
      <p:pic>
        <p:nvPicPr>
          <p:cNvPr id="7" name="Picture 2">
            <a:extLst>
              <a:ext uri="{FF2B5EF4-FFF2-40B4-BE49-F238E27FC236}">
                <a16:creationId xmlns:a16="http://schemas.microsoft.com/office/drawing/2014/main" id="{521D38FC-6D70-0146-84E1-32B3F0A2D642}"/>
              </a:ext>
            </a:extLst>
          </p:cNvPr>
          <p:cNvPicPr>
            <a:picLocks noChangeAspect="1"/>
          </p:cNvPicPr>
          <p:nvPr userDrawn="1"/>
        </p:nvPicPr>
        <p:blipFill>
          <a:blip r:embed="rId2"/>
          <a:stretch>
            <a:fillRect/>
          </a:stretch>
        </p:blipFill>
        <p:spPr>
          <a:xfrm>
            <a:off x="7340600" y="4568825"/>
            <a:ext cx="1803400" cy="574675"/>
          </a:xfrm>
          <a:prstGeom prst="rect">
            <a:avLst/>
          </a:prstGeom>
        </p:spPr>
      </p:pic>
      <p:sp>
        <p:nvSpPr>
          <p:cNvPr id="9" name="Tijdelijke aanduiding voor tekst 8"/>
          <p:cNvSpPr>
            <a:spLocks noGrp="1"/>
          </p:cNvSpPr>
          <p:nvPr>
            <p:ph type="body" sz="quarter" idx="13" hasCustomPrompt="1"/>
          </p:nvPr>
        </p:nvSpPr>
        <p:spPr>
          <a:xfrm>
            <a:off x="0" y="3990975"/>
            <a:ext cx="9143999" cy="576263"/>
          </a:xfrm>
          <a:solidFill>
            <a:srgbClr val="000000">
              <a:alpha val="25000"/>
            </a:srgbClr>
          </a:solidFill>
          <a:ln>
            <a:noFill/>
          </a:ln>
        </p:spPr>
        <p:txBody>
          <a:bodyPr lIns="756000" anchor="ctr" anchorCtr="0"/>
          <a:lstStyle>
            <a:lvl1pPr>
              <a:defRPr sz="1100" b="1">
                <a:solidFill>
                  <a:schemeClr val="bg1"/>
                </a:solidFill>
              </a:defRPr>
            </a:lvl1pPr>
          </a:lstStyle>
          <a:p>
            <a:pPr lvl="0"/>
            <a:r>
              <a:rPr lang="en-GB" dirty="0"/>
              <a:t>Name, Function</a:t>
            </a:r>
          </a:p>
        </p:txBody>
      </p:sp>
      <p:sp>
        <p:nvSpPr>
          <p:cNvPr id="11" name="Tijdelijke aanduiding voor tekst 8"/>
          <p:cNvSpPr>
            <a:spLocks noGrp="1"/>
          </p:cNvSpPr>
          <p:nvPr>
            <p:ph type="body" sz="quarter" idx="14" hasCustomPrompt="1"/>
          </p:nvPr>
        </p:nvSpPr>
        <p:spPr>
          <a:xfrm>
            <a:off x="-6667" y="4567237"/>
            <a:ext cx="7347267" cy="576263"/>
          </a:xfrm>
          <a:solidFill>
            <a:srgbClr val="FFFFFF"/>
          </a:solidFill>
          <a:ln>
            <a:noFill/>
          </a:ln>
        </p:spPr>
        <p:txBody>
          <a:bodyPr lIns="756000" anchor="ctr" anchorCtr="0"/>
          <a:lstStyle>
            <a:lvl1pPr>
              <a:defRPr sz="1100" b="0" baseline="0">
                <a:solidFill>
                  <a:schemeClr val="tx1"/>
                </a:solidFill>
              </a:defRPr>
            </a:lvl1pPr>
          </a:lstStyle>
          <a:p>
            <a:pPr lvl="0"/>
            <a:r>
              <a:rPr lang="en-GB" dirty="0"/>
              <a:t>Department, Sub department or Capacity Group</a:t>
            </a:r>
          </a:p>
        </p:txBody>
      </p:sp>
    </p:spTree>
    <p:extLst>
      <p:ext uri="{BB962C8B-B14F-4D97-AF65-F5344CB8AC3E}">
        <p14:creationId xmlns:p14="http://schemas.microsoft.com/office/powerpoint/2010/main" val="1644222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2 image - 1/2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23518" y="586800"/>
            <a:ext cx="3600000" cy="732238"/>
          </a:xfrm>
        </p:spPr>
        <p:txBody>
          <a:bodyPr/>
          <a:lstStyle>
            <a:lvl1pPr>
              <a:lnSpc>
                <a:spcPct val="100000"/>
              </a:lnSpc>
              <a:defRPr sz="1950" b="0" baseline="0"/>
            </a:lvl1pPr>
          </a:lstStyle>
          <a:p>
            <a:r>
              <a:rPr lang="en-GB" dirty="0"/>
              <a:t>This is an example of 19,5 </a:t>
            </a:r>
            <a:r>
              <a:rPr lang="en-GB" dirty="0" err="1"/>
              <a:t>pt</a:t>
            </a:r>
            <a:r>
              <a:rPr lang="en-GB" dirty="0"/>
              <a:t> text with single line spacing</a:t>
            </a:r>
          </a:p>
        </p:txBody>
      </p:sp>
      <p:sp>
        <p:nvSpPr>
          <p:cNvPr id="3" name="Content Placeholder 2"/>
          <p:cNvSpPr>
            <a:spLocks noGrp="1"/>
          </p:cNvSpPr>
          <p:nvPr>
            <p:ph sz="half" idx="1" hasCustomPrompt="1"/>
          </p:nvPr>
        </p:nvSpPr>
        <p:spPr>
          <a:xfrm>
            <a:off x="4720343" y="1295401"/>
            <a:ext cx="3598863" cy="2933700"/>
          </a:xfrm>
        </p:spPr>
        <p:txBody>
          <a:bodyPr/>
          <a:lstStyle>
            <a:lvl1pPr>
              <a:defRPr/>
            </a:lvl1pPr>
          </a:lstStyle>
          <a:p>
            <a:pPr lvl="0"/>
            <a:r>
              <a:rPr lang="en-GB" dirty="0"/>
              <a:t>Click to enter text</a:t>
            </a:r>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5" name="Date Placeholder 4"/>
          <p:cNvSpPr>
            <a:spLocks noGrp="1"/>
          </p:cNvSpPr>
          <p:nvPr>
            <p:ph type="dt" sz="half" idx="10"/>
          </p:nvPr>
        </p:nvSpPr>
        <p:spPr>
          <a:xfrm>
            <a:off x="628650" y="4767263"/>
            <a:ext cx="2057400" cy="273844"/>
          </a:xfrm>
          <a:prstGeom prst="rect">
            <a:avLst/>
          </a:prstGeom>
        </p:spPr>
        <p:txBody>
          <a:bodyPr/>
          <a:lstStyle/>
          <a:p>
            <a:endParaRPr lang="en-GB" dirty="0"/>
          </a:p>
        </p:txBody>
      </p:sp>
      <p:sp>
        <p:nvSpPr>
          <p:cNvPr id="6" name="Footer Placeholder 5"/>
          <p:cNvSpPr>
            <a:spLocks noGrp="1"/>
          </p:cNvSpPr>
          <p:nvPr>
            <p:ph type="ftr" sz="quarter" idx="11"/>
          </p:nvPr>
        </p:nvSpPr>
        <p:spPr/>
        <p:txBody>
          <a:bodyPr/>
          <a:lstStyle/>
          <a:p>
            <a:r>
              <a:rPr lang="en-GB" dirty="0"/>
              <a:t>Title of the presentation - by tab Insert -&gt; Header text and Footer text</a:t>
            </a:r>
          </a:p>
        </p:txBody>
      </p:sp>
      <p:sp>
        <p:nvSpPr>
          <p:cNvPr id="7" name="Slide Number Placeholder 6"/>
          <p:cNvSpPr>
            <a:spLocks noGrp="1"/>
          </p:cNvSpPr>
          <p:nvPr>
            <p:ph type="sldNum" sz="quarter" idx="12"/>
          </p:nvPr>
        </p:nvSpPr>
        <p:spPr/>
        <p:txBody>
          <a:bodyPr/>
          <a:lstStyle/>
          <a:p>
            <a:fld id="{C194BDB0-F4EA-4DD6-8281-CCE2440D0CE0}" type="slidenum">
              <a:rPr lang="en-GB" smtClean="0"/>
              <a:t>‹#›</a:t>
            </a:fld>
            <a:endParaRPr lang="en-GB" dirty="0"/>
          </a:p>
        </p:txBody>
      </p:sp>
      <p:sp>
        <p:nvSpPr>
          <p:cNvPr id="10" name="Tijdelijke aanduiding voor afbeelding 9"/>
          <p:cNvSpPr>
            <a:spLocks noGrp="1"/>
          </p:cNvSpPr>
          <p:nvPr>
            <p:ph type="pic" sz="quarter" idx="13" hasCustomPrompt="1"/>
          </p:nvPr>
        </p:nvSpPr>
        <p:spPr>
          <a:xfrm>
            <a:off x="0" y="0"/>
            <a:ext cx="4354513" cy="4567238"/>
          </a:xfrm>
        </p:spPr>
        <p:txBody>
          <a:bodyPr/>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dirty="0"/>
              <a:t>Click to insert image</a:t>
            </a:r>
          </a:p>
        </p:txBody>
      </p:sp>
    </p:spTree>
    <p:extLst>
      <p:ext uri="{BB962C8B-B14F-4D97-AF65-F5344CB8AC3E}">
        <p14:creationId xmlns:p14="http://schemas.microsoft.com/office/powerpoint/2010/main" val="1887270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3 image - 2/3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94405" y="586800"/>
            <a:ext cx="4820920" cy="732238"/>
          </a:xfrm>
        </p:spPr>
        <p:txBody>
          <a:bodyPr/>
          <a:lstStyle>
            <a:lvl1pPr>
              <a:lnSpc>
                <a:spcPct val="100000"/>
              </a:lnSpc>
              <a:defRPr sz="1950" b="0" baseline="0"/>
            </a:lvl1pPr>
          </a:lstStyle>
          <a:p>
            <a:r>
              <a:rPr lang="en-GB" dirty="0"/>
              <a:t>This is an example of 19,5 </a:t>
            </a:r>
            <a:r>
              <a:rPr lang="en-GB" dirty="0" err="1"/>
              <a:t>pt</a:t>
            </a:r>
            <a:r>
              <a:rPr lang="en-GB" dirty="0"/>
              <a:t> text with single line spacing</a:t>
            </a:r>
          </a:p>
        </p:txBody>
      </p:sp>
      <p:sp>
        <p:nvSpPr>
          <p:cNvPr id="3" name="Content Placeholder 2"/>
          <p:cNvSpPr>
            <a:spLocks noGrp="1"/>
          </p:cNvSpPr>
          <p:nvPr>
            <p:ph sz="half" idx="1" hasCustomPrompt="1"/>
          </p:nvPr>
        </p:nvSpPr>
        <p:spPr>
          <a:xfrm>
            <a:off x="3491230" y="1295401"/>
            <a:ext cx="4824095" cy="2933700"/>
          </a:xfrm>
        </p:spPr>
        <p:txBody>
          <a:bodyPr/>
          <a:lstStyle>
            <a:lvl1pPr>
              <a:defRPr baseline="0"/>
            </a:lvl1pPr>
          </a:lstStyle>
          <a:p>
            <a:pPr lvl="0"/>
            <a:r>
              <a:rPr lang="en-GB" dirty="0"/>
              <a:t>Click to enter text</a:t>
            </a:r>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5" name="Date Placeholder 4"/>
          <p:cNvSpPr>
            <a:spLocks noGrp="1"/>
          </p:cNvSpPr>
          <p:nvPr>
            <p:ph type="dt" sz="half" idx="10"/>
          </p:nvPr>
        </p:nvSpPr>
        <p:spPr>
          <a:xfrm>
            <a:off x="628650" y="4767263"/>
            <a:ext cx="2057400" cy="273844"/>
          </a:xfrm>
          <a:prstGeom prst="rect">
            <a:avLst/>
          </a:prstGeom>
        </p:spPr>
        <p:txBody>
          <a:bodyPr/>
          <a:lstStyle/>
          <a:p>
            <a:endParaRPr lang="en-GB" dirty="0"/>
          </a:p>
        </p:txBody>
      </p:sp>
      <p:sp>
        <p:nvSpPr>
          <p:cNvPr id="6" name="Footer Placeholder 5"/>
          <p:cNvSpPr>
            <a:spLocks noGrp="1"/>
          </p:cNvSpPr>
          <p:nvPr>
            <p:ph type="ftr" sz="quarter" idx="11"/>
          </p:nvPr>
        </p:nvSpPr>
        <p:spPr/>
        <p:txBody>
          <a:bodyPr/>
          <a:lstStyle/>
          <a:p>
            <a:r>
              <a:rPr lang="en-GB" dirty="0"/>
              <a:t>Title of the presentation - by tab Insert -&gt; Header text and Footer text</a:t>
            </a:r>
          </a:p>
        </p:txBody>
      </p:sp>
      <p:sp>
        <p:nvSpPr>
          <p:cNvPr id="7" name="Slide Number Placeholder 6"/>
          <p:cNvSpPr>
            <a:spLocks noGrp="1"/>
          </p:cNvSpPr>
          <p:nvPr>
            <p:ph type="sldNum" sz="quarter" idx="12"/>
          </p:nvPr>
        </p:nvSpPr>
        <p:spPr/>
        <p:txBody>
          <a:bodyPr/>
          <a:lstStyle/>
          <a:p>
            <a:fld id="{C194BDB0-F4EA-4DD6-8281-CCE2440D0CE0}" type="slidenum">
              <a:rPr lang="en-GB" smtClean="0"/>
              <a:t>‹#›</a:t>
            </a:fld>
            <a:endParaRPr lang="en-GB" dirty="0"/>
          </a:p>
        </p:txBody>
      </p:sp>
      <p:sp>
        <p:nvSpPr>
          <p:cNvPr id="10" name="Tijdelijke aanduiding voor afbeelding 9"/>
          <p:cNvSpPr>
            <a:spLocks noGrp="1"/>
          </p:cNvSpPr>
          <p:nvPr>
            <p:ph type="pic" sz="quarter" idx="13" hasCustomPrompt="1"/>
          </p:nvPr>
        </p:nvSpPr>
        <p:spPr>
          <a:xfrm>
            <a:off x="0" y="0"/>
            <a:ext cx="3022600" cy="4567238"/>
          </a:xfrm>
        </p:spPr>
        <p:txBody>
          <a:bodyPr/>
          <a:lstStyle/>
          <a:p>
            <a:r>
              <a:rPr lang="en-GB" dirty="0"/>
              <a:t>Click to insert image</a:t>
            </a:r>
          </a:p>
        </p:txBody>
      </p:sp>
    </p:spTree>
    <p:extLst>
      <p:ext uri="{BB962C8B-B14F-4D97-AF65-F5344CB8AC3E}">
        <p14:creationId xmlns:p14="http://schemas.microsoft.com/office/powerpoint/2010/main" val="681225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eading + full screen dark image">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58825" y="518400"/>
            <a:ext cx="7556500" cy="733827"/>
          </a:xfrm>
        </p:spPr>
        <p:txBody>
          <a:bodyPr/>
          <a:lstStyle>
            <a:lvl1pPr>
              <a:defRPr baseline="0">
                <a:solidFill>
                  <a:schemeClr val="bg1"/>
                </a:solidFill>
              </a:defRPr>
            </a:lvl1pPr>
          </a:lstStyle>
          <a:p>
            <a:r>
              <a:rPr lang="en-GB" dirty="0"/>
              <a:t>This is an example of a white headline on a full screen, dark image</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endParaRPr lang="en-GB" dirty="0"/>
          </a:p>
        </p:txBody>
      </p:sp>
      <p:sp>
        <p:nvSpPr>
          <p:cNvPr id="5" name="Footer Placeholder 4"/>
          <p:cNvSpPr>
            <a:spLocks noGrp="1"/>
          </p:cNvSpPr>
          <p:nvPr>
            <p:ph type="ftr" sz="quarter" idx="11"/>
          </p:nvPr>
        </p:nvSpPr>
        <p:spPr/>
        <p:txBody>
          <a:bodyPr/>
          <a:lstStyle/>
          <a:p>
            <a:r>
              <a:rPr lang="en-GB" dirty="0"/>
              <a:t>Title of the presentation - by tab Insert -&gt; Header text and Footer text</a:t>
            </a:r>
          </a:p>
        </p:txBody>
      </p:sp>
      <p:sp>
        <p:nvSpPr>
          <p:cNvPr id="6" name="Slide Number Placeholder 5"/>
          <p:cNvSpPr>
            <a:spLocks noGrp="1"/>
          </p:cNvSpPr>
          <p:nvPr>
            <p:ph type="sldNum" sz="quarter" idx="12"/>
          </p:nvPr>
        </p:nvSpPr>
        <p:spPr/>
        <p:txBody>
          <a:bodyPr/>
          <a:lstStyle/>
          <a:p>
            <a:fld id="{C194BDB0-F4EA-4DD6-8281-CCE2440D0CE0}" type="slidenum">
              <a:rPr lang="en-GB" smtClean="0"/>
              <a:t>‹#›</a:t>
            </a:fld>
            <a:endParaRPr lang="en-GB" dirty="0"/>
          </a:p>
        </p:txBody>
      </p:sp>
    </p:spTree>
    <p:extLst>
      <p:ext uri="{BB962C8B-B14F-4D97-AF65-F5344CB8AC3E}">
        <p14:creationId xmlns:p14="http://schemas.microsoft.com/office/powerpoint/2010/main" val="770151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eading + full screen light image">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58825" y="518400"/>
            <a:ext cx="7556500" cy="733827"/>
          </a:xfrm>
        </p:spPr>
        <p:txBody>
          <a:bodyPr/>
          <a:lstStyle>
            <a:lvl1pPr>
              <a:defRPr baseline="0">
                <a:solidFill>
                  <a:schemeClr val="tx1"/>
                </a:solidFill>
              </a:defRPr>
            </a:lvl1pPr>
          </a:lstStyle>
          <a:p>
            <a:r>
              <a:rPr lang="en-GB" dirty="0"/>
              <a:t>This is an example of a black headline on a full screen, light image</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endParaRPr lang="en-GB" dirty="0"/>
          </a:p>
        </p:txBody>
      </p:sp>
      <p:sp>
        <p:nvSpPr>
          <p:cNvPr id="5" name="Footer Placeholder 4"/>
          <p:cNvSpPr>
            <a:spLocks noGrp="1"/>
          </p:cNvSpPr>
          <p:nvPr>
            <p:ph type="ftr" sz="quarter" idx="11"/>
          </p:nvPr>
        </p:nvSpPr>
        <p:spPr/>
        <p:txBody>
          <a:bodyPr/>
          <a:lstStyle/>
          <a:p>
            <a:r>
              <a:rPr lang="en-GB" dirty="0"/>
              <a:t>Title of the presentation - by tab Insert -&gt; Header text and Footer text</a:t>
            </a:r>
          </a:p>
        </p:txBody>
      </p:sp>
      <p:sp>
        <p:nvSpPr>
          <p:cNvPr id="6" name="Slide Number Placeholder 5"/>
          <p:cNvSpPr>
            <a:spLocks noGrp="1"/>
          </p:cNvSpPr>
          <p:nvPr>
            <p:ph type="sldNum" sz="quarter" idx="12"/>
          </p:nvPr>
        </p:nvSpPr>
        <p:spPr/>
        <p:txBody>
          <a:bodyPr/>
          <a:lstStyle/>
          <a:p>
            <a:fld id="{C194BDB0-F4EA-4DD6-8281-CCE2440D0CE0}" type="slidenum">
              <a:rPr lang="en-GB" smtClean="0"/>
              <a:t>‹#›</a:t>
            </a:fld>
            <a:endParaRPr lang="en-GB" dirty="0"/>
          </a:p>
        </p:txBody>
      </p:sp>
    </p:spTree>
    <p:extLst>
      <p:ext uri="{BB962C8B-B14F-4D97-AF65-F5344CB8AC3E}">
        <p14:creationId xmlns:p14="http://schemas.microsoft.com/office/powerpoint/2010/main" val="2696832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White backgroun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58825" y="518400"/>
            <a:ext cx="7556500" cy="733827"/>
          </a:xfrm>
        </p:spPr>
        <p:txBody>
          <a:bodyPr/>
          <a:lstStyle>
            <a:lvl1pPr>
              <a:defRPr baseline="0">
                <a:solidFill>
                  <a:schemeClr val="tx1"/>
                </a:solidFill>
              </a:defRPr>
            </a:lvl1pPr>
          </a:lstStyle>
          <a:p>
            <a:r>
              <a:rPr lang="en-GB" dirty="0"/>
              <a:t>This is an example of a black headline on a white background</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endParaRPr lang="en-GB" dirty="0"/>
          </a:p>
        </p:txBody>
      </p:sp>
      <p:sp>
        <p:nvSpPr>
          <p:cNvPr id="5" name="Footer Placeholder 4"/>
          <p:cNvSpPr>
            <a:spLocks noGrp="1"/>
          </p:cNvSpPr>
          <p:nvPr>
            <p:ph type="ftr" sz="quarter" idx="11"/>
          </p:nvPr>
        </p:nvSpPr>
        <p:spPr/>
        <p:txBody>
          <a:bodyPr/>
          <a:lstStyle/>
          <a:p>
            <a:r>
              <a:rPr lang="en-GB" dirty="0"/>
              <a:t>Title of the presentation - by tab Insert -&gt; Header text and Footer text</a:t>
            </a:r>
          </a:p>
        </p:txBody>
      </p:sp>
      <p:sp>
        <p:nvSpPr>
          <p:cNvPr id="6" name="Slide Number Placeholder 5"/>
          <p:cNvSpPr>
            <a:spLocks noGrp="1"/>
          </p:cNvSpPr>
          <p:nvPr>
            <p:ph type="sldNum" sz="quarter" idx="12"/>
          </p:nvPr>
        </p:nvSpPr>
        <p:spPr/>
        <p:txBody>
          <a:bodyPr/>
          <a:lstStyle/>
          <a:p>
            <a:fld id="{C194BDB0-F4EA-4DD6-8281-CCE2440D0CE0}" type="slidenum">
              <a:rPr lang="en-GB" smtClean="0"/>
              <a:t>‹#›</a:t>
            </a:fld>
            <a:endParaRPr lang="en-GB" dirty="0"/>
          </a:p>
        </p:txBody>
      </p:sp>
      <p:cxnSp>
        <p:nvCxnSpPr>
          <p:cNvPr id="7" name="Rechte verbindingslijn 6"/>
          <p:cNvCxnSpPr/>
          <p:nvPr userDrawn="1"/>
        </p:nvCxnSpPr>
        <p:spPr>
          <a:xfrm>
            <a:off x="0" y="4563782"/>
            <a:ext cx="9144000"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ijdelijke aanduiding voor afbeelding 8"/>
          <p:cNvSpPr>
            <a:spLocks noGrp="1"/>
          </p:cNvSpPr>
          <p:nvPr>
            <p:ph type="pic" sz="quarter" idx="13" hasCustomPrompt="1"/>
          </p:nvPr>
        </p:nvSpPr>
        <p:spPr>
          <a:xfrm>
            <a:off x="1890000" y="1299075"/>
            <a:ext cx="5292725" cy="2977200"/>
          </a:xfrm>
        </p:spPr>
        <p:txBody>
          <a:bodyPr/>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dirty="0"/>
              <a:t>Click to insert image</a:t>
            </a:r>
          </a:p>
          <a:p>
            <a:endParaRPr lang="en-GB" dirty="0"/>
          </a:p>
        </p:txBody>
      </p:sp>
    </p:spTree>
    <p:extLst>
      <p:ext uri="{BB962C8B-B14F-4D97-AF65-F5344CB8AC3E}">
        <p14:creationId xmlns:p14="http://schemas.microsoft.com/office/powerpoint/2010/main" val="3881866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Scarlet background">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GB" dirty="0"/>
              <a:t>This is an example of a 27 </a:t>
            </a:r>
            <a:r>
              <a:rPr lang="en-GB" dirty="0" err="1"/>
              <a:t>pt</a:t>
            </a:r>
            <a:r>
              <a:rPr lang="en-GB" dirty="0"/>
              <a:t> headline with 27 </a:t>
            </a:r>
            <a:r>
              <a:rPr lang="en-GB" dirty="0" err="1"/>
              <a:t>pt</a:t>
            </a:r>
            <a:r>
              <a:rPr lang="en-GB" dirty="0"/>
              <a:t> line spacing</a:t>
            </a:r>
          </a:p>
        </p:txBody>
      </p:sp>
      <p:sp>
        <p:nvSpPr>
          <p:cNvPr id="3" name="Content Placeholder 2"/>
          <p:cNvSpPr>
            <a:spLocks noGrp="1"/>
          </p:cNvSpPr>
          <p:nvPr>
            <p:ph idx="1" hasCustomPrompt="1"/>
          </p:nvPr>
        </p:nvSpPr>
        <p:spPr/>
        <p:txBody>
          <a:bodyPr/>
          <a:lstStyle>
            <a:lvl1pPr>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enter text</a:t>
            </a:r>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4" name="Date Placeholder 3"/>
          <p:cNvSpPr>
            <a:spLocks noGrp="1"/>
          </p:cNvSpPr>
          <p:nvPr>
            <p:ph type="dt" sz="half" idx="10"/>
          </p:nvPr>
        </p:nvSpPr>
        <p:spPr>
          <a:xfrm>
            <a:off x="628650" y="4767263"/>
            <a:ext cx="2057400" cy="273844"/>
          </a:xfrm>
          <a:prstGeom prst="rect">
            <a:avLst/>
          </a:prstGeom>
        </p:spPr>
        <p:txBody>
          <a:bodyPr/>
          <a:lstStyle/>
          <a:p>
            <a:endParaRPr lang="en-GB" dirty="0"/>
          </a:p>
        </p:txBody>
      </p:sp>
      <p:sp>
        <p:nvSpPr>
          <p:cNvPr id="5" name="Footer Placeholder 4"/>
          <p:cNvSpPr>
            <a:spLocks noGrp="1"/>
          </p:cNvSpPr>
          <p:nvPr>
            <p:ph type="ftr" sz="quarter" idx="11"/>
          </p:nvPr>
        </p:nvSpPr>
        <p:spPr/>
        <p:txBody>
          <a:bodyPr/>
          <a:lstStyle/>
          <a:p>
            <a:r>
              <a:rPr lang="en-GB" dirty="0"/>
              <a:t>Title of the presentation - by tab Insert -&gt; Header text and Footer text</a:t>
            </a:r>
          </a:p>
        </p:txBody>
      </p:sp>
      <p:sp>
        <p:nvSpPr>
          <p:cNvPr id="6" name="Slide Number Placeholder 5"/>
          <p:cNvSpPr>
            <a:spLocks noGrp="1"/>
          </p:cNvSpPr>
          <p:nvPr>
            <p:ph type="sldNum" sz="quarter" idx="12"/>
          </p:nvPr>
        </p:nvSpPr>
        <p:spPr/>
        <p:txBody>
          <a:bodyPr/>
          <a:lstStyle/>
          <a:p>
            <a:fld id="{C194BDB0-F4EA-4DD6-8281-CCE2440D0CE0}" type="slidenum">
              <a:rPr lang="en-GB" smtClean="0"/>
              <a:t>‹#›</a:t>
            </a:fld>
            <a:endParaRPr lang="en-GB" dirty="0"/>
          </a:p>
        </p:txBody>
      </p:sp>
    </p:spTree>
    <p:extLst>
      <p:ext uri="{BB962C8B-B14F-4D97-AF65-F5344CB8AC3E}">
        <p14:creationId xmlns:p14="http://schemas.microsoft.com/office/powerpoint/2010/main" val="2533965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le +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55650" y="586800"/>
            <a:ext cx="7563556" cy="516339"/>
          </a:xfrm>
        </p:spPr>
        <p:txBody>
          <a:bodyPr wrap="none"/>
          <a:lstStyle>
            <a:lvl1pPr>
              <a:lnSpc>
                <a:spcPct val="100000"/>
              </a:lnSpc>
              <a:defRPr sz="1950" b="0" baseline="0"/>
            </a:lvl1pPr>
          </a:lstStyle>
          <a:p>
            <a:r>
              <a:rPr lang="en-US" dirty="0"/>
              <a:t>Sample slide with table and text</a:t>
            </a:r>
            <a:endParaRPr lang="en-GB" dirty="0"/>
          </a:p>
        </p:txBody>
      </p:sp>
      <p:sp>
        <p:nvSpPr>
          <p:cNvPr id="3" name="Content Placeholder 2"/>
          <p:cNvSpPr>
            <a:spLocks noGrp="1"/>
          </p:cNvSpPr>
          <p:nvPr>
            <p:ph sz="half" idx="1" hasCustomPrompt="1"/>
          </p:nvPr>
        </p:nvSpPr>
        <p:spPr>
          <a:xfrm>
            <a:off x="755651" y="2638425"/>
            <a:ext cx="7563556" cy="1590675"/>
          </a:xfrm>
        </p:spPr>
        <p:txBody>
          <a:bodyPr/>
          <a:lstStyle>
            <a:lvl1pPr>
              <a:defRPr/>
            </a:lvl1pPr>
          </a:lstStyle>
          <a:p>
            <a:pPr lvl="0"/>
            <a:r>
              <a:rPr lang="en-GB" dirty="0"/>
              <a:t>Click to enter text</a:t>
            </a:r>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5" name="Date Placeholder 4"/>
          <p:cNvSpPr>
            <a:spLocks noGrp="1"/>
          </p:cNvSpPr>
          <p:nvPr>
            <p:ph type="dt" sz="half" idx="10"/>
          </p:nvPr>
        </p:nvSpPr>
        <p:spPr>
          <a:xfrm>
            <a:off x="628650" y="4767263"/>
            <a:ext cx="2057400" cy="273844"/>
          </a:xfrm>
          <a:prstGeom prst="rect">
            <a:avLst/>
          </a:prstGeom>
        </p:spPr>
        <p:txBody>
          <a:bodyPr/>
          <a:lstStyle/>
          <a:p>
            <a:endParaRPr lang="en-GB" dirty="0"/>
          </a:p>
        </p:txBody>
      </p:sp>
      <p:sp>
        <p:nvSpPr>
          <p:cNvPr id="6" name="Footer Placeholder 5"/>
          <p:cNvSpPr>
            <a:spLocks noGrp="1"/>
          </p:cNvSpPr>
          <p:nvPr>
            <p:ph type="ftr" sz="quarter" idx="11"/>
          </p:nvPr>
        </p:nvSpPr>
        <p:spPr/>
        <p:txBody>
          <a:bodyPr/>
          <a:lstStyle/>
          <a:p>
            <a:r>
              <a:rPr lang="en-GB" dirty="0"/>
              <a:t>Title of the presentation - by tab Insert -&gt; Header text and Footer text</a:t>
            </a:r>
          </a:p>
        </p:txBody>
      </p:sp>
      <p:sp>
        <p:nvSpPr>
          <p:cNvPr id="7" name="Slide Number Placeholder 6"/>
          <p:cNvSpPr>
            <a:spLocks noGrp="1"/>
          </p:cNvSpPr>
          <p:nvPr>
            <p:ph type="sldNum" sz="quarter" idx="12"/>
          </p:nvPr>
        </p:nvSpPr>
        <p:spPr/>
        <p:txBody>
          <a:bodyPr/>
          <a:lstStyle/>
          <a:p>
            <a:fld id="{C194BDB0-F4EA-4DD6-8281-CCE2440D0CE0}" type="slidenum">
              <a:rPr lang="en-GB" smtClean="0"/>
              <a:t>‹#›</a:t>
            </a:fld>
            <a:endParaRPr lang="en-GB" dirty="0"/>
          </a:p>
        </p:txBody>
      </p:sp>
      <p:sp>
        <p:nvSpPr>
          <p:cNvPr id="8" name="Tijdelijke aanduiding voor tabel 7"/>
          <p:cNvSpPr>
            <a:spLocks noGrp="1"/>
          </p:cNvSpPr>
          <p:nvPr>
            <p:ph type="tbl" sz="quarter" idx="13" hasCustomPrompt="1"/>
          </p:nvPr>
        </p:nvSpPr>
        <p:spPr>
          <a:xfrm>
            <a:off x="755650" y="1079501"/>
            <a:ext cx="7559675" cy="1152000"/>
          </a:xfrm>
        </p:spPr>
        <p:txBody>
          <a:bodyPr/>
          <a:lstStyle>
            <a:lvl1pPr>
              <a:defRPr/>
            </a:lvl1pPr>
          </a:lstStyle>
          <a:p>
            <a:r>
              <a:rPr lang="en-GB" dirty="0"/>
              <a:t>Click to insert table</a:t>
            </a:r>
          </a:p>
        </p:txBody>
      </p:sp>
    </p:spTree>
    <p:extLst>
      <p:ext uri="{BB962C8B-B14F-4D97-AF65-F5344CB8AC3E}">
        <p14:creationId xmlns:p14="http://schemas.microsoft.com/office/powerpoint/2010/main" val="2399389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55650" y="586800"/>
            <a:ext cx="7563556" cy="516339"/>
          </a:xfrm>
        </p:spPr>
        <p:txBody>
          <a:bodyPr wrap="none"/>
          <a:lstStyle>
            <a:lvl1pPr>
              <a:lnSpc>
                <a:spcPct val="100000"/>
              </a:lnSpc>
              <a:defRPr sz="1950" b="0" baseline="0"/>
            </a:lvl1pPr>
          </a:lstStyle>
          <a:p>
            <a:r>
              <a:rPr lang="en-GB" dirty="0"/>
              <a:t>Example chart</a:t>
            </a:r>
          </a:p>
        </p:txBody>
      </p:sp>
      <p:sp>
        <p:nvSpPr>
          <p:cNvPr id="5" name="Date Placeholder 4"/>
          <p:cNvSpPr>
            <a:spLocks noGrp="1"/>
          </p:cNvSpPr>
          <p:nvPr>
            <p:ph type="dt" sz="half" idx="10"/>
          </p:nvPr>
        </p:nvSpPr>
        <p:spPr>
          <a:xfrm>
            <a:off x="628650" y="4767263"/>
            <a:ext cx="2057400" cy="273844"/>
          </a:xfrm>
          <a:prstGeom prst="rect">
            <a:avLst/>
          </a:prstGeom>
        </p:spPr>
        <p:txBody>
          <a:bodyPr/>
          <a:lstStyle/>
          <a:p>
            <a:endParaRPr lang="en-GB" dirty="0"/>
          </a:p>
        </p:txBody>
      </p:sp>
      <p:sp>
        <p:nvSpPr>
          <p:cNvPr id="6" name="Footer Placeholder 5"/>
          <p:cNvSpPr>
            <a:spLocks noGrp="1"/>
          </p:cNvSpPr>
          <p:nvPr>
            <p:ph type="ftr" sz="quarter" idx="11"/>
          </p:nvPr>
        </p:nvSpPr>
        <p:spPr/>
        <p:txBody>
          <a:bodyPr/>
          <a:lstStyle/>
          <a:p>
            <a:r>
              <a:rPr lang="en-GB" dirty="0"/>
              <a:t>Title of the presentation - by tab Insert -&gt; Header text and Footer text</a:t>
            </a:r>
          </a:p>
        </p:txBody>
      </p:sp>
      <p:sp>
        <p:nvSpPr>
          <p:cNvPr id="7" name="Slide Number Placeholder 6"/>
          <p:cNvSpPr>
            <a:spLocks noGrp="1"/>
          </p:cNvSpPr>
          <p:nvPr>
            <p:ph type="sldNum" sz="quarter" idx="12"/>
          </p:nvPr>
        </p:nvSpPr>
        <p:spPr/>
        <p:txBody>
          <a:bodyPr/>
          <a:lstStyle/>
          <a:p>
            <a:fld id="{C194BDB0-F4EA-4DD6-8281-CCE2440D0CE0}" type="slidenum">
              <a:rPr lang="en-GB" smtClean="0"/>
              <a:t>‹#›</a:t>
            </a:fld>
            <a:endParaRPr lang="en-GB" dirty="0"/>
          </a:p>
        </p:txBody>
      </p:sp>
      <p:sp>
        <p:nvSpPr>
          <p:cNvPr id="9" name="Tijdelijke aanduiding voor grafiek 8"/>
          <p:cNvSpPr>
            <a:spLocks noGrp="1"/>
          </p:cNvSpPr>
          <p:nvPr>
            <p:ph type="chart" sz="quarter" idx="13" hasCustomPrompt="1"/>
          </p:nvPr>
        </p:nvSpPr>
        <p:spPr>
          <a:xfrm>
            <a:off x="755650" y="1079500"/>
            <a:ext cx="7559675" cy="3149600"/>
          </a:xfrm>
        </p:spPr>
        <p:txBody>
          <a:bodyPr/>
          <a:lstStyle>
            <a:lvl1pPr>
              <a:defRPr/>
            </a:lvl1pPr>
          </a:lstStyle>
          <a:p>
            <a:r>
              <a:rPr lang="en-GB" dirty="0"/>
              <a:t>Click to insert chart</a:t>
            </a:r>
          </a:p>
        </p:txBody>
      </p:sp>
    </p:spTree>
    <p:extLst>
      <p:ext uri="{BB962C8B-B14F-4D97-AF65-F5344CB8AC3E}">
        <p14:creationId xmlns:p14="http://schemas.microsoft.com/office/powerpoint/2010/main" val="4202347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Title in the middle">
    <p:spTree>
      <p:nvGrpSpPr>
        <p:cNvPr id="1" name=""/>
        <p:cNvGrpSpPr/>
        <p:nvPr/>
      </p:nvGrpSpPr>
      <p:grpSpPr>
        <a:xfrm>
          <a:off x="0" y="0"/>
          <a:ext cx="0" cy="0"/>
          <a:chOff x="0" y="0"/>
          <a:chExt cx="0" cy="0"/>
        </a:xfrm>
      </p:grpSpPr>
      <p:sp>
        <p:nvSpPr>
          <p:cNvPr id="4" name="Black75"/>
          <p:cNvSpPr/>
          <p:nvPr userDrawn="1"/>
        </p:nvSpPr>
        <p:spPr>
          <a:xfrm>
            <a:off x="0" y="1836000"/>
            <a:ext cx="9144000" cy="1080000"/>
          </a:xfrm>
          <a:prstGeom prst="rect">
            <a:avLst/>
          </a:pr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ctrTitle" hasCustomPrompt="1"/>
          </p:nvPr>
        </p:nvSpPr>
        <p:spPr>
          <a:xfrm>
            <a:off x="-1" y="1835549"/>
            <a:ext cx="9143999" cy="792000"/>
          </a:xfrm>
          <a:solidFill>
            <a:schemeClr val="tx2">
              <a:alpha val="50000"/>
            </a:schemeClr>
          </a:solidFill>
        </p:spPr>
        <p:txBody>
          <a:bodyPr lIns="756000" rIns="1962000" anchor="ctr"/>
          <a:lstStyle>
            <a:lvl1pPr algn="l">
              <a:lnSpc>
                <a:spcPts val="2300"/>
              </a:lnSpc>
              <a:defRPr sz="2200">
                <a:solidFill>
                  <a:schemeClr val="bg1"/>
                </a:solidFill>
              </a:defRPr>
            </a:lvl1pPr>
          </a:lstStyle>
          <a:p>
            <a:r>
              <a:rPr lang="en-GB" dirty="0"/>
              <a:t>Example of a title in the middle</a:t>
            </a:r>
          </a:p>
        </p:txBody>
      </p:sp>
      <p:sp>
        <p:nvSpPr>
          <p:cNvPr id="3" name="Subtitle 2"/>
          <p:cNvSpPr>
            <a:spLocks noGrp="1"/>
          </p:cNvSpPr>
          <p:nvPr>
            <p:ph type="subTitle" idx="1" hasCustomPrompt="1"/>
          </p:nvPr>
        </p:nvSpPr>
        <p:spPr>
          <a:xfrm>
            <a:off x="-1" y="2628097"/>
            <a:ext cx="9143999" cy="288000"/>
          </a:xfrm>
          <a:solidFill>
            <a:schemeClr val="tx2">
              <a:alpha val="50000"/>
            </a:schemeClr>
          </a:solidFill>
          <a:ln>
            <a:noFill/>
          </a:ln>
        </p:spPr>
        <p:txBody>
          <a:bodyPr wrap="none" lIns="756000" tIns="18000" rIns="1962000"/>
          <a:lstStyle>
            <a:lvl1pPr marL="0" indent="0" algn="l">
              <a:buNone/>
              <a:defRPr sz="1000" b="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dirty="0"/>
              <a:t>SUBTITLE OR DATE</a:t>
            </a:r>
          </a:p>
        </p:txBody>
      </p:sp>
      <p:pic>
        <p:nvPicPr>
          <p:cNvPr id="7" name="Picture 2">
            <a:extLst>
              <a:ext uri="{FF2B5EF4-FFF2-40B4-BE49-F238E27FC236}">
                <a16:creationId xmlns:a16="http://schemas.microsoft.com/office/drawing/2014/main" id="{521D38FC-6D70-0146-84E1-32B3F0A2D642}"/>
              </a:ext>
            </a:extLst>
          </p:cNvPr>
          <p:cNvPicPr>
            <a:picLocks noChangeAspect="1"/>
          </p:cNvPicPr>
          <p:nvPr userDrawn="1"/>
        </p:nvPicPr>
        <p:blipFill>
          <a:blip r:embed="rId2"/>
          <a:stretch>
            <a:fillRect/>
          </a:stretch>
        </p:blipFill>
        <p:spPr>
          <a:xfrm>
            <a:off x="7340600" y="4568825"/>
            <a:ext cx="1803400" cy="574675"/>
          </a:xfrm>
          <a:prstGeom prst="rect">
            <a:avLst/>
          </a:prstGeom>
        </p:spPr>
      </p:pic>
      <p:sp>
        <p:nvSpPr>
          <p:cNvPr id="9" name="Tijdelijke aanduiding voor tekst 8"/>
          <p:cNvSpPr>
            <a:spLocks noGrp="1"/>
          </p:cNvSpPr>
          <p:nvPr>
            <p:ph type="body" sz="quarter" idx="13" hasCustomPrompt="1"/>
          </p:nvPr>
        </p:nvSpPr>
        <p:spPr>
          <a:xfrm>
            <a:off x="0" y="3990975"/>
            <a:ext cx="9143999" cy="576263"/>
          </a:xfrm>
          <a:solidFill>
            <a:srgbClr val="000000">
              <a:alpha val="25098"/>
            </a:srgbClr>
          </a:solidFill>
          <a:ln>
            <a:noFill/>
          </a:ln>
        </p:spPr>
        <p:txBody>
          <a:bodyPr lIns="756000" anchor="ctr" anchorCtr="0"/>
          <a:lstStyle>
            <a:lvl1pPr>
              <a:defRPr sz="1100" b="1">
                <a:solidFill>
                  <a:schemeClr val="bg1"/>
                </a:solidFill>
              </a:defRPr>
            </a:lvl1pPr>
          </a:lstStyle>
          <a:p>
            <a:pPr lvl="0"/>
            <a:r>
              <a:rPr lang="en-GB" dirty="0"/>
              <a:t>Name, Function</a:t>
            </a:r>
          </a:p>
        </p:txBody>
      </p:sp>
      <p:sp>
        <p:nvSpPr>
          <p:cNvPr id="11" name="Tijdelijke aanduiding voor tekst 8"/>
          <p:cNvSpPr>
            <a:spLocks noGrp="1"/>
          </p:cNvSpPr>
          <p:nvPr>
            <p:ph type="body" sz="quarter" idx="14" hasCustomPrompt="1"/>
          </p:nvPr>
        </p:nvSpPr>
        <p:spPr>
          <a:xfrm>
            <a:off x="-6667" y="4567237"/>
            <a:ext cx="7347267" cy="576263"/>
          </a:xfrm>
          <a:solidFill>
            <a:srgbClr val="FFFFFF"/>
          </a:solidFill>
          <a:ln>
            <a:noFill/>
          </a:ln>
        </p:spPr>
        <p:txBody>
          <a:bodyPr lIns="756000" anchor="ctr" anchorCtr="0"/>
          <a:lstStyle>
            <a:lvl1pPr>
              <a:defRPr sz="1100" b="0" baseline="0">
                <a:solidFill>
                  <a:schemeClr val="tx1"/>
                </a:solidFill>
              </a:defRPr>
            </a:lvl1pPr>
          </a:lstStyle>
          <a:p>
            <a:pPr lvl="0"/>
            <a:r>
              <a:rPr lang="en-GB" dirty="0"/>
              <a:t>Department, Sub department or Capacity Group</a:t>
            </a:r>
          </a:p>
        </p:txBody>
      </p:sp>
    </p:spTree>
    <p:extLst>
      <p:ext uri="{BB962C8B-B14F-4D97-AF65-F5344CB8AC3E}">
        <p14:creationId xmlns:p14="http://schemas.microsoft.com/office/powerpoint/2010/main" val="293110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Title at the bottom">
    <p:spTree>
      <p:nvGrpSpPr>
        <p:cNvPr id="1" name=""/>
        <p:cNvGrpSpPr/>
        <p:nvPr/>
      </p:nvGrpSpPr>
      <p:grpSpPr>
        <a:xfrm>
          <a:off x="0" y="0"/>
          <a:ext cx="0" cy="0"/>
          <a:chOff x="0" y="0"/>
          <a:chExt cx="0" cy="0"/>
        </a:xfrm>
      </p:grpSpPr>
      <p:sp>
        <p:nvSpPr>
          <p:cNvPr id="8" name="Black75"/>
          <p:cNvSpPr/>
          <p:nvPr userDrawn="1"/>
        </p:nvSpPr>
        <p:spPr>
          <a:xfrm>
            <a:off x="0" y="2916000"/>
            <a:ext cx="9144000" cy="1080000"/>
          </a:xfrm>
          <a:prstGeom prst="rect">
            <a:avLst/>
          </a:pr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ctrTitle" hasCustomPrompt="1"/>
          </p:nvPr>
        </p:nvSpPr>
        <p:spPr>
          <a:xfrm>
            <a:off x="-1" y="2915049"/>
            <a:ext cx="9143999" cy="792000"/>
          </a:xfrm>
          <a:solidFill>
            <a:schemeClr val="tx2">
              <a:alpha val="50000"/>
            </a:schemeClr>
          </a:solidFill>
        </p:spPr>
        <p:txBody>
          <a:bodyPr lIns="756000" rIns="1962000" anchor="ctr"/>
          <a:lstStyle>
            <a:lvl1pPr algn="l">
              <a:lnSpc>
                <a:spcPts val="2300"/>
              </a:lnSpc>
              <a:defRPr sz="2200">
                <a:solidFill>
                  <a:schemeClr val="bg1"/>
                </a:solidFill>
              </a:defRPr>
            </a:lvl1pPr>
          </a:lstStyle>
          <a:p>
            <a:r>
              <a:rPr lang="en-GB" dirty="0"/>
              <a:t>Example of a title at the bottom</a:t>
            </a:r>
          </a:p>
        </p:txBody>
      </p:sp>
      <p:sp>
        <p:nvSpPr>
          <p:cNvPr id="3" name="Subtitle 2"/>
          <p:cNvSpPr>
            <a:spLocks noGrp="1"/>
          </p:cNvSpPr>
          <p:nvPr>
            <p:ph type="subTitle" idx="1" hasCustomPrompt="1"/>
          </p:nvPr>
        </p:nvSpPr>
        <p:spPr>
          <a:xfrm>
            <a:off x="-1" y="3708591"/>
            <a:ext cx="9143999" cy="288000"/>
          </a:xfrm>
          <a:solidFill>
            <a:schemeClr val="tx2">
              <a:alpha val="50000"/>
            </a:schemeClr>
          </a:solidFill>
          <a:ln>
            <a:noFill/>
          </a:ln>
        </p:spPr>
        <p:txBody>
          <a:bodyPr wrap="none" lIns="756000" tIns="18000" rIns="1962000"/>
          <a:lstStyle>
            <a:lvl1pPr marL="0" indent="0" algn="l">
              <a:buNone/>
              <a:defRPr sz="1000" b="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dirty="0"/>
              <a:t>SUBTITLE OR DATE</a:t>
            </a:r>
          </a:p>
        </p:txBody>
      </p:sp>
      <p:pic>
        <p:nvPicPr>
          <p:cNvPr id="7" name="Picture 2">
            <a:extLst>
              <a:ext uri="{FF2B5EF4-FFF2-40B4-BE49-F238E27FC236}">
                <a16:creationId xmlns:a16="http://schemas.microsoft.com/office/drawing/2014/main" id="{521D38FC-6D70-0146-84E1-32B3F0A2D642}"/>
              </a:ext>
            </a:extLst>
          </p:cNvPr>
          <p:cNvPicPr>
            <a:picLocks noChangeAspect="1"/>
          </p:cNvPicPr>
          <p:nvPr userDrawn="1"/>
        </p:nvPicPr>
        <p:blipFill>
          <a:blip r:embed="rId2"/>
          <a:stretch>
            <a:fillRect/>
          </a:stretch>
        </p:blipFill>
        <p:spPr>
          <a:xfrm>
            <a:off x="7340600" y="4568825"/>
            <a:ext cx="1803400" cy="574675"/>
          </a:xfrm>
          <a:prstGeom prst="rect">
            <a:avLst/>
          </a:prstGeom>
        </p:spPr>
      </p:pic>
      <p:sp>
        <p:nvSpPr>
          <p:cNvPr id="9" name="Tijdelijke aanduiding voor tekst 8"/>
          <p:cNvSpPr>
            <a:spLocks noGrp="1"/>
          </p:cNvSpPr>
          <p:nvPr>
            <p:ph type="body" sz="quarter" idx="13" hasCustomPrompt="1"/>
          </p:nvPr>
        </p:nvSpPr>
        <p:spPr>
          <a:xfrm>
            <a:off x="0" y="3990975"/>
            <a:ext cx="9143999" cy="576263"/>
          </a:xfrm>
          <a:solidFill>
            <a:srgbClr val="000000">
              <a:alpha val="25098"/>
            </a:srgbClr>
          </a:solidFill>
          <a:ln>
            <a:noFill/>
          </a:ln>
        </p:spPr>
        <p:txBody>
          <a:bodyPr lIns="756000" anchor="ctr" anchorCtr="0"/>
          <a:lstStyle>
            <a:lvl1pPr>
              <a:defRPr sz="1100" b="1">
                <a:solidFill>
                  <a:schemeClr val="bg1"/>
                </a:solidFill>
              </a:defRPr>
            </a:lvl1pPr>
          </a:lstStyle>
          <a:p>
            <a:pPr lvl="0"/>
            <a:r>
              <a:rPr lang="en-GB" dirty="0"/>
              <a:t>Name, Function</a:t>
            </a:r>
          </a:p>
        </p:txBody>
      </p:sp>
      <p:sp>
        <p:nvSpPr>
          <p:cNvPr id="11" name="Tijdelijke aanduiding voor tekst 8"/>
          <p:cNvSpPr>
            <a:spLocks noGrp="1"/>
          </p:cNvSpPr>
          <p:nvPr>
            <p:ph type="body" sz="quarter" idx="14" hasCustomPrompt="1"/>
          </p:nvPr>
        </p:nvSpPr>
        <p:spPr>
          <a:xfrm>
            <a:off x="-6667" y="4567237"/>
            <a:ext cx="7347267" cy="576263"/>
          </a:xfrm>
          <a:solidFill>
            <a:srgbClr val="FFFFFF"/>
          </a:solidFill>
          <a:ln>
            <a:noFill/>
          </a:ln>
        </p:spPr>
        <p:txBody>
          <a:bodyPr lIns="756000" anchor="ctr" anchorCtr="0"/>
          <a:lstStyle>
            <a:lvl1pPr>
              <a:defRPr sz="1100" b="0" baseline="0">
                <a:solidFill>
                  <a:schemeClr val="tx1"/>
                </a:solidFill>
              </a:defRPr>
            </a:lvl1pPr>
          </a:lstStyle>
          <a:p>
            <a:pPr lvl="0"/>
            <a:r>
              <a:rPr lang="en-GB" dirty="0"/>
              <a:t>Department, Sub department or Capacity Group</a:t>
            </a:r>
          </a:p>
        </p:txBody>
      </p:sp>
    </p:spTree>
    <p:extLst>
      <p:ext uri="{BB962C8B-B14F-4D97-AF65-F5344CB8AC3E}">
        <p14:creationId xmlns:p14="http://schemas.microsoft.com/office/powerpoint/2010/main" val="223749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ext slid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This is an example of a 27 </a:t>
            </a:r>
            <a:r>
              <a:rPr lang="en-GB" dirty="0" err="1"/>
              <a:t>pt</a:t>
            </a:r>
            <a:r>
              <a:rPr lang="en-GB" dirty="0"/>
              <a:t> headline with 27 </a:t>
            </a:r>
            <a:r>
              <a:rPr lang="en-GB" dirty="0" err="1"/>
              <a:t>pt</a:t>
            </a:r>
            <a:r>
              <a:rPr lang="en-GB" dirty="0"/>
              <a:t> line spacing</a:t>
            </a:r>
          </a:p>
        </p:txBody>
      </p:sp>
      <p:sp>
        <p:nvSpPr>
          <p:cNvPr id="3" name="Content Placeholder 2"/>
          <p:cNvSpPr>
            <a:spLocks noGrp="1"/>
          </p:cNvSpPr>
          <p:nvPr>
            <p:ph idx="1" hasCustomPrompt="1"/>
          </p:nvPr>
        </p:nvSpPr>
        <p:spPr/>
        <p:txBody>
          <a:bodyPr/>
          <a:lstStyle>
            <a:lvl1pPr>
              <a:defRPr baseline="0"/>
            </a:lvl1pPr>
          </a:lstStyle>
          <a:p>
            <a:pPr lvl="0"/>
            <a:r>
              <a:rPr lang="en-GB" dirty="0"/>
              <a:t>Click to enter text</a:t>
            </a:r>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4" name="Date Placeholder 3"/>
          <p:cNvSpPr>
            <a:spLocks noGrp="1"/>
          </p:cNvSpPr>
          <p:nvPr>
            <p:ph type="dt" sz="half" idx="10"/>
          </p:nvPr>
        </p:nvSpPr>
        <p:spPr>
          <a:xfrm>
            <a:off x="628650" y="4767263"/>
            <a:ext cx="2057400" cy="273844"/>
          </a:xfrm>
          <a:prstGeom prst="rect">
            <a:avLst/>
          </a:prstGeom>
        </p:spPr>
        <p:txBody>
          <a:bodyPr/>
          <a:lstStyle/>
          <a:p>
            <a:endParaRPr lang="en-GB" dirty="0"/>
          </a:p>
        </p:txBody>
      </p:sp>
      <p:sp>
        <p:nvSpPr>
          <p:cNvPr id="5" name="Footer Placeholder 4"/>
          <p:cNvSpPr>
            <a:spLocks noGrp="1"/>
          </p:cNvSpPr>
          <p:nvPr>
            <p:ph type="ftr" sz="quarter" idx="11"/>
          </p:nvPr>
        </p:nvSpPr>
        <p:spPr/>
        <p:txBody>
          <a:bodyPr/>
          <a:lstStyle/>
          <a:p>
            <a:r>
              <a:rPr lang="en-GB" dirty="0"/>
              <a:t>Title of the presentation - by tab Insert -&gt; Header text and Footer text</a:t>
            </a:r>
          </a:p>
        </p:txBody>
      </p:sp>
      <p:sp>
        <p:nvSpPr>
          <p:cNvPr id="6" name="Slide Number Placeholder 5"/>
          <p:cNvSpPr>
            <a:spLocks noGrp="1"/>
          </p:cNvSpPr>
          <p:nvPr>
            <p:ph type="sldNum" sz="quarter" idx="12"/>
          </p:nvPr>
        </p:nvSpPr>
        <p:spPr/>
        <p:txBody>
          <a:bodyPr/>
          <a:lstStyle/>
          <a:p>
            <a:fld id="{C194BDB0-F4EA-4DD6-8281-CCE2440D0CE0}" type="slidenum">
              <a:rPr lang="en-GB" smtClean="0"/>
              <a:t>‹#›</a:t>
            </a:fld>
            <a:endParaRPr lang="en-GB" dirty="0"/>
          </a:p>
        </p:txBody>
      </p:sp>
    </p:spTree>
    <p:extLst>
      <p:ext uri="{BB962C8B-B14F-4D97-AF65-F5344CB8AC3E}">
        <p14:creationId xmlns:p14="http://schemas.microsoft.com/office/powerpoint/2010/main" val="4194838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slide - 2 column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58825" y="585793"/>
            <a:ext cx="3595688" cy="732238"/>
          </a:xfrm>
        </p:spPr>
        <p:txBody>
          <a:bodyPr/>
          <a:lstStyle>
            <a:lvl1pPr>
              <a:lnSpc>
                <a:spcPct val="100000"/>
              </a:lnSpc>
              <a:defRPr sz="1950" b="0" baseline="0"/>
            </a:lvl1pPr>
          </a:lstStyle>
          <a:p>
            <a:r>
              <a:rPr lang="en-GB" dirty="0"/>
              <a:t>This is an example of 19,5 </a:t>
            </a:r>
            <a:r>
              <a:rPr lang="en-GB" dirty="0" err="1"/>
              <a:t>pt</a:t>
            </a:r>
            <a:r>
              <a:rPr lang="en-GB" dirty="0"/>
              <a:t> text with single line spacing</a:t>
            </a:r>
          </a:p>
        </p:txBody>
      </p:sp>
      <p:sp>
        <p:nvSpPr>
          <p:cNvPr id="3" name="Content Placeholder 2"/>
          <p:cNvSpPr>
            <a:spLocks noGrp="1"/>
          </p:cNvSpPr>
          <p:nvPr>
            <p:ph sz="half" idx="1" hasCustomPrompt="1"/>
          </p:nvPr>
        </p:nvSpPr>
        <p:spPr>
          <a:xfrm>
            <a:off x="755650" y="1295401"/>
            <a:ext cx="3598863" cy="2933700"/>
          </a:xfrm>
        </p:spPr>
        <p:txBody>
          <a:bodyPr/>
          <a:lstStyle>
            <a:lvl1pPr>
              <a:defRPr/>
            </a:lvl1pPr>
          </a:lstStyle>
          <a:p>
            <a:pPr lvl="0"/>
            <a:r>
              <a:rPr lang="en-GB" dirty="0"/>
              <a:t>Click to enter text</a:t>
            </a:r>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4" name="Content Placeholder 3"/>
          <p:cNvSpPr>
            <a:spLocks noGrp="1"/>
          </p:cNvSpPr>
          <p:nvPr>
            <p:ph sz="half" idx="2" hasCustomPrompt="1"/>
          </p:nvPr>
        </p:nvSpPr>
        <p:spPr>
          <a:xfrm>
            <a:off x="4723606" y="1296000"/>
            <a:ext cx="3595688" cy="2933101"/>
          </a:xfrm>
        </p:spPr>
        <p:txBody>
          <a:bodyPr/>
          <a:lstStyle>
            <a:lvl1pPr>
              <a:defRPr/>
            </a:lvl1pPr>
          </a:lstStyle>
          <a:p>
            <a:pPr lvl="0"/>
            <a:r>
              <a:rPr lang="en-GB" dirty="0"/>
              <a:t>Click to enter text</a:t>
            </a:r>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5" name="Date Placeholder 4"/>
          <p:cNvSpPr>
            <a:spLocks noGrp="1"/>
          </p:cNvSpPr>
          <p:nvPr>
            <p:ph type="dt" sz="half" idx="10"/>
          </p:nvPr>
        </p:nvSpPr>
        <p:spPr>
          <a:xfrm>
            <a:off x="628650" y="4767263"/>
            <a:ext cx="2057400" cy="273844"/>
          </a:xfrm>
          <a:prstGeom prst="rect">
            <a:avLst/>
          </a:prstGeom>
        </p:spPr>
        <p:txBody>
          <a:bodyPr/>
          <a:lstStyle/>
          <a:p>
            <a:endParaRPr lang="en-GB" dirty="0"/>
          </a:p>
        </p:txBody>
      </p:sp>
      <p:sp>
        <p:nvSpPr>
          <p:cNvPr id="6" name="Footer Placeholder 5"/>
          <p:cNvSpPr>
            <a:spLocks noGrp="1"/>
          </p:cNvSpPr>
          <p:nvPr>
            <p:ph type="ftr" sz="quarter" idx="11"/>
          </p:nvPr>
        </p:nvSpPr>
        <p:spPr/>
        <p:txBody>
          <a:bodyPr/>
          <a:lstStyle/>
          <a:p>
            <a:r>
              <a:rPr lang="en-GB" dirty="0"/>
              <a:t>Title of the presentation - by tab Insert -&gt; Header text and Footer text</a:t>
            </a:r>
          </a:p>
        </p:txBody>
      </p:sp>
      <p:sp>
        <p:nvSpPr>
          <p:cNvPr id="7" name="Slide Number Placeholder 6"/>
          <p:cNvSpPr>
            <a:spLocks noGrp="1"/>
          </p:cNvSpPr>
          <p:nvPr>
            <p:ph type="sldNum" sz="quarter" idx="12"/>
          </p:nvPr>
        </p:nvSpPr>
        <p:spPr/>
        <p:txBody>
          <a:bodyPr/>
          <a:lstStyle/>
          <a:p>
            <a:fld id="{C194BDB0-F4EA-4DD6-8281-CCE2440D0CE0}" type="slidenum">
              <a:rPr lang="en-GB" smtClean="0"/>
              <a:t>‹#›</a:t>
            </a:fld>
            <a:endParaRPr lang="en-GB" dirty="0"/>
          </a:p>
        </p:txBody>
      </p:sp>
      <p:sp>
        <p:nvSpPr>
          <p:cNvPr id="9" name="Text Placeholder 2"/>
          <p:cNvSpPr>
            <a:spLocks noGrp="1"/>
          </p:cNvSpPr>
          <p:nvPr>
            <p:ph type="body" idx="13" hasCustomPrompt="1"/>
          </p:nvPr>
        </p:nvSpPr>
        <p:spPr>
          <a:xfrm>
            <a:off x="4714875" y="586800"/>
            <a:ext cx="3604419" cy="732238"/>
          </a:xfrm>
        </p:spPr>
        <p:txBody>
          <a:bodyPr anchor="t"/>
          <a:lstStyle>
            <a:lvl1pPr marL="0" indent="0">
              <a:buNone/>
              <a:defRPr lang="nl-NL" sz="1950" b="0" kern="1200"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dirty="0"/>
              <a:t>Click to enter text</a:t>
            </a:r>
          </a:p>
        </p:txBody>
      </p:sp>
    </p:spTree>
    <p:extLst>
      <p:ext uri="{BB962C8B-B14F-4D97-AF65-F5344CB8AC3E}">
        <p14:creationId xmlns:p14="http://schemas.microsoft.com/office/powerpoint/2010/main" val="1682407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2 text - 1/2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56000" y="586800"/>
            <a:ext cx="3600000" cy="732238"/>
          </a:xfrm>
        </p:spPr>
        <p:txBody>
          <a:bodyPr/>
          <a:lstStyle>
            <a:lvl1pPr>
              <a:lnSpc>
                <a:spcPct val="100000"/>
              </a:lnSpc>
              <a:defRPr sz="1950" b="0" baseline="0"/>
            </a:lvl1pPr>
          </a:lstStyle>
          <a:p>
            <a:r>
              <a:rPr lang="en-GB" dirty="0"/>
              <a:t>This is an example of 19,5 </a:t>
            </a:r>
            <a:r>
              <a:rPr lang="en-GB" dirty="0" err="1"/>
              <a:t>pt</a:t>
            </a:r>
            <a:r>
              <a:rPr lang="en-GB" dirty="0"/>
              <a:t> text with single line spacing</a:t>
            </a:r>
          </a:p>
        </p:txBody>
      </p:sp>
      <p:sp>
        <p:nvSpPr>
          <p:cNvPr id="3" name="Content Placeholder 2"/>
          <p:cNvSpPr>
            <a:spLocks noGrp="1"/>
          </p:cNvSpPr>
          <p:nvPr>
            <p:ph sz="half" idx="1" hasCustomPrompt="1"/>
          </p:nvPr>
        </p:nvSpPr>
        <p:spPr>
          <a:xfrm>
            <a:off x="755650" y="1295401"/>
            <a:ext cx="3598863" cy="2933700"/>
          </a:xfrm>
        </p:spPr>
        <p:txBody>
          <a:bodyPr/>
          <a:lstStyle>
            <a:lvl1pPr>
              <a:defRPr/>
            </a:lvl1pPr>
          </a:lstStyle>
          <a:p>
            <a:pPr lvl="0"/>
            <a:r>
              <a:rPr lang="en-GB" dirty="0"/>
              <a:t>Click to enter text</a:t>
            </a:r>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5" name="Date Placeholder 4"/>
          <p:cNvSpPr>
            <a:spLocks noGrp="1"/>
          </p:cNvSpPr>
          <p:nvPr>
            <p:ph type="dt" sz="half" idx="10"/>
          </p:nvPr>
        </p:nvSpPr>
        <p:spPr>
          <a:xfrm>
            <a:off x="628650" y="4767263"/>
            <a:ext cx="2057400" cy="273844"/>
          </a:xfrm>
          <a:prstGeom prst="rect">
            <a:avLst/>
          </a:prstGeom>
        </p:spPr>
        <p:txBody>
          <a:bodyPr/>
          <a:lstStyle/>
          <a:p>
            <a:endParaRPr lang="en-GB" dirty="0"/>
          </a:p>
        </p:txBody>
      </p:sp>
      <p:sp>
        <p:nvSpPr>
          <p:cNvPr id="6" name="Footer Placeholder 5"/>
          <p:cNvSpPr>
            <a:spLocks noGrp="1"/>
          </p:cNvSpPr>
          <p:nvPr>
            <p:ph type="ftr" sz="quarter" idx="11"/>
          </p:nvPr>
        </p:nvSpPr>
        <p:spPr/>
        <p:txBody>
          <a:bodyPr/>
          <a:lstStyle/>
          <a:p>
            <a:r>
              <a:rPr lang="en-GB" dirty="0"/>
              <a:t>Title of the presentation - by tab Insert -&gt; Header text and Footer text</a:t>
            </a:r>
          </a:p>
        </p:txBody>
      </p:sp>
      <p:sp>
        <p:nvSpPr>
          <p:cNvPr id="7" name="Slide Number Placeholder 6"/>
          <p:cNvSpPr>
            <a:spLocks noGrp="1"/>
          </p:cNvSpPr>
          <p:nvPr>
            <p:ph type="sldNum" sz="quarter" idx="12"/>
          </p:nvPr>
        </p:nvSpPr>
        <p:spPr/>
        <p:txBody>
          <a:bodyPr/>
          <a:lstStyle/>
          <a:p>
            <a:fld id="{C194BDB0-F4EA-4DD6-8281-CCE2440D0CE0}" type="slidenum">
              <a:rPr lang="en-GB" smtClean="0"/>
              <a:t>‹#›</a:t>
            </a:fld>
            <a:endParaRPr lang="en-GB" dirty="0"/>
          </a:p>
        </p:txBody>
      </p:sp>
      <p:sp>
        <p:nvSpPr>
          <p:cNvPr id="10" name="Tijdelijke aanduiding voor afbeelding 9"/>
          <p:cNvSpPr>
            <a:spLocks noGrp="1"/>
          </p:cNvSpPr>
          <p:nvPr>
            <p:ph type="pic" sz="quarter" idx="13" hasCustomPrompt="1"/>
          </p:nvPr>
        </p:nvSpPr>
        <p:spPr>
          <a:xfrm>
            <a:off x="4714875" y="0"/>
            <a:ext cx="4429125" cy="4567238"/>
          </a:xfrm>
        </p:spPr>
        <p:txBody>
          <a:bodyPr/>
          <a:lstStyle>
            <a:lvl1pPr>
              <a:defRPr/>
            </a:lvl1pPr>
          </a:lstStyle>
          <a:p>
            <a:r>
              <a:rPr lang="en-GB" dirty="0"/>
              <a:t>Click to insert image</a:t>
            </a:r>
          </a:p>
        </p:txBody>
      </p:sp>
    </p:spTree>
    <p:extLst>
      <p:ext uri="{BB962C8B-B14F-4D97-AF65-F5344CB8AC3E}">
        <p14:creationId xmlns:p14="http://schemas.microsoft.com/office/powerpoint/2010/main" val="981543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3 text - 1/3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56000" y="586800"/>
            <a:ext cx="4910138" cy="732238"/>
          </a:xfrm>
        </p:spPr>
        <p:txBody>
          <a:bodyPr/>
          <a:lstStyle>
            <a:lvl1pPr>
              <a:lnSpc>
                <a:spcPct val="100000"/>
              </a:lnSpc>
              <a:defRPr sz="1950" b="0" baseline="0"/>
            </a:lvl1pPr>
          </a:lstStyle>
          <a:p>
            <a:r>
              <a:rPr lang="en-GB" dirty="0"/>
              <a:t>This is an example of 19,5 </a:t>
            </a:r>
            <a:r>
              <a:rPr lang="en-GB" dirty="0" err="1"/>
              <a:t>pt</a:t>
            </a:r>
            <a:r>
              <a:rPr lang="en-GB" dirty="0"/>
              <a:t> text with single line spacing</a:t>
            </a:r>
          </a:p>
        </p:txBody>
      </p:sp>
      <p:sp>
        <p:nvSpPr>
          <p:cNvPr id="3" name="Content Placeholder 2"/>
          <p:cNvSpPr>
            <a:spLocks noGrp="1"/>
          </p:cNvSpPr>
          <p:nvPr>
            <p:ph sz="half" idx="1" hasCustomPrompt="1"/>
          </p:nvPr>
        </p:nvSpPr>
        <p:spPr>
          <a:xfrm>
            <a:off x="755650" y="1295401"/>
            <a:ext cx="4913313" cy="2933700"/>
          </a:xfrm>
        </p:spPr>
        <p:txBody>
          <a:bodyPr/>
          <a:lstStyle>
            <a:lvl1pPr>
              <a:defRPr/>
            </a:lvl1pPr>
          </a:lstStyle>
          <a:p>
            <a:pPr lvl="0"/>
            <a:r>
              <a:rPr lang="en-GB" dirty="0"/>
              <a:t>Click to enter text</a:t>
            </a:r>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5" name="Date Placeholder 4"/>
          <p:cNvSpPr>
            <a:spLocks noGrp="1"/>
          </p:cNvSpPr>
          <p:nvPr>
            <p:ph type="dt" sz="half" idx="10"/>
          </p:nvPr>
        </p:nvSpPr>
        <p:spPr>
          <a:xfrm>
            <a:off x="628650" y="4767263"/>
            <a:ext cx="2057400" cy="273844"/>
          </a:xfrm>
          <a:prstGeom prst="rect">
            <a:avLst/>
          </a:prstGeom>
        </p:spPr>
        <p:txBody>
          <a:bodyPr/>
          <a:lstStyle/>
          <a:p>
            <a:endParaRPr lang="en-GB" dirty="0"/>
          </a:p>
        </p:txBody>
      </p:sp>
      <p:sp>
        <p:nvSpPr>
          <p:cNvPr id="6" name="Footer Placeholder 5"/>
          <p:cNvSpPr>
            <a:spLocks noGrp="1"/>
          </p:cNvSpPr>
          <p:nvPr>
            <p:ph type="ftr" sz="quarter" idx="11"/>
          </p:nvPr>
        </p:nvSpPr>
        <p:spPr/>
        <p:txBody>
          <a:bodyPr/>
          <a:lstStyle/>
          <a:p>
            <a:r>
              <a:rPr lang="en-GB" dirty="0"/>
              <a:t>Title of the presentation - by tab Insert -&gt; Header text and Footer text</a:t>
            </a:r>
          </a:p>
        </p:txBody>
      </p:sp>
      <p:sp>
        <p:nvSpPr>
          <p:cNvPr id="7" name="Slide Number Placeholder 6"/>
          <p:cNvSpPr>
            <a:spLocks noGrp="1"/>
          </p:cNvSpPr>
          <p:nvPr>
            <p:ph type="sldNum" sz="quarter" idx="12"/>
          </p:nvPr>
        </p:nvSpPr>
        <p:spPr/>
        <p:txBody>
          <a:bodyPr/>
          <a:lstStyle/>
          <a:p>
            <a:fld id="{C194BDB0-F4EA-4DD6-8281-CCE2440D0CE0}" type="slidenum">
              <a:rPr lang="en-GB" smtClean="0"/>
              <a:t>‹#›</a:t>
            </a:fld>
            <a:endParaRPr lang="en-GB" dirty="0"/>
          </a:p>
        </p:txBody>
      </p:sp>
      <p:sp>
        <p:nvSpPr>
          <p:cNvPr id="10" name="Tijdelijke aanduiding voor afbeelding 9"/>
          <p:cNvSpPr>
            <a:spLocks noGrp="1"/>
          </p:cNvSpPr>
          <p:nvPr>
            <p:ph type="pic" sz="quarter" idx="13" hasCustomPrompt="1"/>
          </p:nvPr>
        </p:nvSpPr>
        <p:spPr>
          <a:xfrm>
            <a:off x="6046788" y="0"/>
            <a:ext cx="3097212" cy="4567238"/>
          </a:xfrm>
        </p:spPr>
        <p:txBody>
          <a:bodyPr/>
          <a:lstStyle>
            <a:lvl1pPr>
              <a:defRPr/>
            </a:lvl1pPr>
          </a:lstStyle>
          <a:p>
            <a:r>
              <a:rPr lang="en-GB" dirty="0"/>
              <a:t>Click to insert image</a:t>
            </a:r>
          </a:p>
        </p:txBody>
      </p:sp>
    </p:spTree>
    <p:extLst>
      <p:ext uri="{BB962C8B-B14F-4D97-AF65-F5344CB8AC3E}">
        <p14:creationId xmlns:p14="http://schemas.microsoft.com/office/powerpoint/2010/main" val="3272405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line + image/movie 16:9">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wrap="none"/>
          <a:lstStyle/>
          <a:p>
            <a:r>
              <a:rPr lang="en-GB" dirty="0"/>
              <a:t>This is an example of a 27 </a:t>
            </a:r>
            <a:r>
              <a:rPr lang="en-GB" dirty="0" err="1"/>
              <a:t>pt</a:t>
            </a:r>
            <a:r>
              <a:rPr lang="en-GB" dirty="0"/>
              <a:t> headline</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endParaRPr lang="en-GB" dirty="0"/>
          </a:p>
        </p:txBody>
      </p:sp>
      <p:sp>
        <p:nvSpPr>
          <p:cNvPr id="5" name="Footer Placeholder 4"/>
          <p:cNvSpPr>
            <a:spLocks noGrp="1"/>
          </p:cNvSpPr>
          <p:nvPr>
            <p:ph type="ftr" sz="quarter" idx="11"/>
          </p:nvPr>
        </p:nvSpPr>
        <p:spPr/>
        <p:txBody>
          <a:bodyPr/>
          <a:lstStyle/>
          <a:p>
            <a:r>
              <a:rPr lang="en-GB" dirty="0"/>
              <a:t>Title of the presentation - by tab Insert -&gt; Header text and Footer text</a:t>
            </a:r>
          </a:p>
        </p:txBody>
      </p:sp>
      <p:sp>
        <p:nvSpPr>
          <p:cNvPr id="6" name="Slide Number Placeholder 5"/>
          <p:cNvSpPr>
            <a:spLocks noGrp="1"/>
          </p:cNvSpPr>
          <p:nvPr>
            <p:ph type="sldNum" sz="quarter" idx="12"/>
          </p:nvPr>
        </p:nvSpPr>
        <p:spPr/>
        <p:txBody>
          <a:bodyPr/>
          <a:lstStyle/>
          <a:p>
            <a:fld id="{C194BDB0-F4EA-4DD6-8281-CCE2440D0CE0}" type="slidenum">
              <a:rPr lang="en-GB" smtClean="0"/>
              <a:t>‹#›</a:t>
            </a:fld>
            <a:endParaRPr lang="en-GB" dirty="0"/>
          </a:p>
        </p:txBody>
      </p:sp>
      <p:sp>
        <p:nvSpPr>
          <p:cNvPr id="10" name="Tijdelijke aanduiding voor inhoud 9"/>
          <p:cNvSpPr>
            <a:spLocks noGrp="1" noChangeAspect="1"/>
          </p:cNvSpPr>
          <p:nvPr>
            <p:ph sz="quarter" idx="13" hasCustomPrompt="1"/>
          </p:nvPr>
        </p:nvSpPr>
        <p:spPr>
          <a:xfrm>
            <a:off x="1889125" y="1079501"/>
            <a:ext cx="5292725" cy="2977200"/>
          </a:xfrm>
        </p:spPr>
        <p:txBody>
          <a:bodyPr/>
          <a:lstStyle>
            <a:lvl1pPr>
              <a:defRPr baseline="0"/>
            </a:lvl1pPr>
          </a:lstStyle>
          <a:p>
            <a:pPr lvl="0"/>
            <a:r>
              <a:rPr lang="en-GB" dirty="0"/>
              <a:t>Click icon to insert 16x9 image or movie</a:t>
            </a:r>
          </a:p>
        </p:txBody>
      </p:sp>
      <p:sp>
        <p:nvSpPr>
          <p:cNvPr id="12" name="Tijdelijke aanduiding voor tekst 11"/>
          <p:cNvSpPr>
            <a:spLocks noGrp="1"/>
          </p:cNvSpPr>
          <p:nvPr>
            <p:ph type="body" sz="quarter" idx="14" hasCustomPrompt="1"/>
          </p:nvPr>
        </p:nvSpPr>
        <p:spPr>
          <a:xfrm>
            <a:off x="1889125" y="4106268"/>
            <a:ext cx="5292725" cy="165100"/>
          </a:xfrm>
        </p:spPr>
        <p:txBody>
          <a:bodyPr/>
          <a:lstStyle>
            <a:lvl1pPr>
              <a:defRPr sz="1100" i="1"/>
            </a:lvl1pPr>
          </a:lstStyle>
          <a:p>
            <a:pPr lvl="0"/>
            <a:r>
              <a:rPr lang="en-GB" dirty="0"/>
              <a:t>Click to insert Caption under image or movie</a:t>
            </a:r>
          </a:p>
        </p:txBody>
      </p:sp>
    </p:spTree>
    <p:extLst>
      <p:ext uri="{BB962C8B-B14F-4D97-AF65-F5344CB8AC3E}">
        <p14:creationId xmlns:p14="http://schemas.microsoft.com/office/powerpoint/2010/main" val="1938494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 3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A 27pt headline on a slide with three images</a:t>
            </a:r>
            <a:endParaRPr lang="en-GB" dirty="0"/>
          </a:p>
        </p:txBody>
      </p:sp>
      <p:sp>
        <p:nvSpPr>
          <p:cNvPr id="3" name="Content Placeholder 2"/>
          <p:cNvSpPr>
            <a:spLocks noGrp="1"/>
          </p:cNvSpPr>
          <p:nvPr>
            <p:ph idx="1" hasCustomPrompt="1"/>
          </p:nvPr>
        </p:nvSpPr>
        <p:spPr>
          <a:xfrm>
            <a:off x="758824" y="1306642"/>
            <a:ext cx="2084389" cy="636458"/>
          </a:xfrm>
        </p:spPr>
        <p:txBody>
          <a:bodyPr/>
          <a:lstStyle>
            <a:lvl1pPr>
              <a:defRPr sz="1650"/>
            </a:lvl1pPr>
          </a:lstStyle>
          <a:p>
            <a:pPr lvl="0"/>
            <a:r>
              <a:rPr lang="en-GB" dirty="0"/>
              <a:t>Click to enter text</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endParaRPr lang="en-GB" dirty="0"/>
          </a:p>
        </p:txBody>
      </p:sp>
      <p:sp>
        <p:nvSpPr>
          <p:cNvPr id="5" name="Footer Placeholder 4"/>
          <p:cNvSpPr>
            <a:spLocks noGrp="1"/>
          </p:cNvSpPr>
          <p:nvPr>
            <p:ph type="ftr" sz="quarter" idx="11"/>
          </p:nvPr>
        </p:nvSpPr>
        <p:spPr/>
        <p:txBody>
          <a:bodyPr/>
          <a:lstStyle/>
          <a:p>
            <a:r>
              <a:rPr lang="en-GB" dirty="0"/>
              <a:t>Title of the presentation - by tab Insert -&gt; Header text and Footer text</a:t>
            </a:r>
          </a:p>
        </p:txBody>
      </p:sp>
      <p:sp>
        <p:nvSpPr>
          <p:cNvPr id="6" name="Slide Number Placeholder 5"/>
          <p:cNvSpPr>
            <a:spLocks noGrp="1"/>
          </p:cNvSpPr>
          <p:nvPr>
            <p:ph type="sldNum" sz="quarter" idx="12"/>
          </p:nvPr>
        </p:nvSpPr>
        <p:spPr/>
        <p:txBody>
          <a:bodyPr/>
          <a:lstStyle/>
          <a:p>
            <a:fld id="{C194BDB0-F4EA-4DD6-8281-CCE2440D0CE0}" type="slidenum">
              <a:rPr lang="en-GB" smtClean="0"/>
              <a:t>‹#›</a:t>
            </a:fld>
            <a:endParaRPr lang="en-GB" dirty="0"/>
          </a:p>
        </p:txBody>
      </p:sp>
      <p:sp>
        <p:nvSpPr>
          <p:cNvPr id="7" name="Content Placeholder 2"/>
          <p:cNvSpPr>
            <a:spLocks noGrp="1"/>
          </p:cNvSpPr>
          <p:nvPr>
            <p:ph idx="13" hasCustomPrompt="1"/>
          </p:nvPr>
        </p:nvSpPr>
        <p:spPr>
          <a:xfrm>
            <a:off x="3490913" y="1302661"/>
            <a:ext cx="2084389" cy="636458"/>
          </a:xfrm>
        </p:spPr>
        <p:txBody>
          <a:bodyPr/>
          <a:lstStyle>
            <a:lvl1pPr>
              <a:defRPr sz="1650"/>
            </a:lvl1pPr>
          </a:lstStyle>
          <a:p>
            <a:pPr lvl="0"/>
            <a:r>
              <a:rPr lang="en-GB" dirty="0"/>
              <a:t>Click to enter text</a:t>
            </a:r>
          </a:p>
        </p:txBody>
      </p:sp>
      <p:sp>
        <p:nvSpPr>
          <p:cNvPr id="8" name="Content Placeholder 2"/>
          <p:cNvSpPr>
            <a:spLocks noGrp="1"/>
          </p:cNvSpPr>
          <p:nvPr>
            <p:ph idx="14" hasCustomPrompt="1"/>
          </p:nvPr>
        </p:nvSpPr>
        <p:spPr>
          <a:xfrm>
            <a:off x="6235414" y="1302661"/>
            <a:ext cx="2084389" cy="636458"/>
          </a:xfrm>
        </p:spPr>
        <p:txBody>
          <a:bodyPr/>
          <a:lstStyle>
            <a:lvl1pPr>
              <a:defRPr sz="1650"/>
            </a:lvl1pPr>
          </a:lstStyle>
          <a:p>
            <a:pPr lvl="0"/>
            <a:r>
              <a:rPr lang="en-GB" dirty="0"/>
              <a:t>Click to enter text</a:t>
            </a:r>
          </a:p>
        </p:txBody>
      </p:sp>
      <p:sp>
        <p:nvSpPr>
          <p:cNvPr id="10" name="Tijdelijke aanduiding voor afbeelding 9"/>
          <p:cNvSpPr>
            <a:spLocks noGrp="1"/>
          </p:cNvSpPr>
          <p:nvPr>
            <p:ph type="pic" sz="quarter" idx="15" hasCustomPrompt="1"/>
          </p:nvPr>
        </p:nvSpPr>
        <p:spPr>
          <a:xfrm>
            <a:off x="755650" y="1943101"/>
            <a:ext cx="2087563" cy="2625298"/>
          </a:xfrm>
        </p:spPr>
        <p:txBody>
          <a:bodyPr/>
          <a:lstStyle>
            <a:lvl1pPr>
              <a:defRPr baseline="0"/>
            </a:lvl1pPr>
          </a:lstStyle>
          <a:p>
            <a:r>
              <a:rPr lang="en-GB" dirty="0"/>
              <a:t>Click to insert image</a:t>
            </a:r>
          </a:p>
        </p:txBody>
      </p:sp>
      <p:sp>
        <p:nvSpPr>
          <p:cNvPr id="11" name="Tijdelijke aanduiding voor afbeelding 9"/>
          <p:cNvSpPr>
            <a:spLocks noGrp="1"/>
          </p:cNvSpPr>
          <p:nvPr>
            <p:ph type="pic" sz="quarter" idx="16" hasCustomPrompt="1"/>
          </p:nvPr>
        </p:nvSpPr>
        <p:spPr>
          <a:xfrm>
            <a:off x="3487739" y="1943101"/>
            <a:ext cx="2087563" cy="2625298"/>
          </a:xfrm>
        </p:spPr>
        <p:txBody>
          <a:bodyPr/>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dirty="0"/>
              <a:t>Click to insert image</a:t>
            </a:r>
          </a:p>
          <a:p>
            <a:endParaRPr lang="en-GB" dirty="0"/>
          </a:p>
        </p:txBody>
      </p:sp>
      <p:sp>
        <p:nvSpPr>
          <p:cNvPr id="12" name="Tijdelijke aanduiding voor afbeelding 9"/>
          <p:cNvSpPr>
            <a:spLocks noGrp="1"/>
          </p:cNvSpPr>
          <p:nvPr>
            <p:ph type="pic" sz="quarter" idx="17" hasCustomPrompt="1"/>
          </p:nvPr>
        </p:nvSpPr>
        <p:spPr>
          <a:xfrm>
            <a:off x="6235414" y="1943101"/>
            <a:ext cx="2087563" cy="2625298"/>
          </a:xfrm>
        </p:spPr>
        <p:txBody>
          <a:bodyPr/>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dirty="0"/>
              <a:t>Click to insert image</a:t>
            </a:r>
          </a:p>
          <a:p>
            <a:endParaRPr lang="en-GB" dirty="0"/>
          </a:p>
        </p:txBody>
      </p:sp>
    </p:spTree>
    <p:extLst>
      <p:ext uri="{BB962C8B-B14F-4D97-AF65-F5344CB8AC3E}">
        <p14:creationId xmlns:p14="http://schemas.microsoft.com/office/powerpoint/2010/main" val="2449201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EE8E8"/>
        </a:solid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2" y="4568400"/>
            <a:ext cx="1114424" cy="572286"/>
          </a:xfrm>
          <a:prstGeom prst="rect">
            <a:avLst/>
          </a:prstGeom>
          <a:solidFill>
            <a:schemeClr val="bg1"/>
          </a:solidFill>
        </p:spPr>
        <p:txBody>
          <a:bodyPr vert="horz" lIns="756000" tIns="0" rIns="0" bIns="0" rtlCol="0" anchor="ctr"/>
          <a:lstStyle>
            <a:lvl1pPr algn="l">
              <a:defRPr sz="1100" b="0">
                <a:solidFill>
                  <a:schemeClr val="tx1"/>
                </a:solidFill>
              </a:defRPr>
            </a:lvl1pPr>
          </a:lstStyle>
          <a:p>
            <a:fld id="{C194BDB0-F4EA-4DD6-8281-CCE2440D0CE0}" type="slidenum">
              <a:rPr lang="en-GB" smtClean="0"/>
              <a:pPr/>
              <a:t>‹#›</a:t>
            </a:fld>
            <a:endParaRPr lang="en-GB" dirty="0"/>
          </a:p>
        </p:txBody>
      </p:sp>
      <p:sp>
        <p:nvSpPr>
          <p:cNvPr id="2" name="Title Placeholder 1"/>
          <p:cNvSpPr>
            <a:spLocks noGrp="1"/>
          </p:cNvSpPr>
          <p:nvPr>
            <p:ph type="title"/>
          </p:nvPr>
        </p:nvSpPr>
        <p:spPr>
          <a:xfrm>
            <a:off x="758825" y="518711"/>
            <a:ext cx="7556500" cy="539038"/>
          </a:xfrm>
          <a:prstGeom prst="rect">
            <a:avLst/>
          </a:prstGeom>
        </p:spPr>
        <p:txBody>
          <a:bodyPr vert="horz" lIns="0" tIns="0" rIns="0" bIns="0" rtlCol="0" anchor="t" anchorCtr="0">
            <a:noAutofit/>
          </a:bodyPr>
          <a:lstStyle/>
          <a:p>
            <a:r>
              <a:rPr lang="en-GB" dirty="0"/>
              <a:t>This is an example of a 27 </a:t>
            </a:r>
            <a:r>
              <a:rPr lang="en-GB" dirty="0" err="1"/>
              <a:t>pt</a:t>
            </a:r>
            <a:r>
              <a:rPr lang="en-GB" dirty="0"/>
              <a:t> headline with 27 </a:t>
            </a:r>
            <a:r>
              <a:rPr lang="en-GB" dirty="0" err="1"/>
              <a:t>pt</a:t>
            </a:r>
            <a:r>
              <a:rPr lang="en-GB" dirty="0"/>
              <a:t> line spacing</a:t>
            </a:r>
          </a:p>
        </p:txBody>
      </p:sp>
      <p:sp>
        <p:nvSpPr>
          <p:cNvPr id="3" name="Text Placeholder 2"/>
          <p:cNvSpPr>
            <a:spLocks noGrp="1"/>
          </p:cNvSpPr>
          <p:nvPr>
            <p:ph type="body" idx="1"/>
          </p:nvPr>
        </p:nvSpPr>
        <p:spPr>
          <a:xfrm>
            <a:off x="758824" y="1306642"/>
            <a:ext cx="7556501" cy="2922458"/>
          </a:xfrm>
          <a:prstGeom prst="rect">
            <a:avLst/>
          </a:prstGeom>
        </p:spPr>
        <p:txBody>
          <a:bodyPr vert="horz" lIns="0" tIns="0" rIns="0" bIns="0" rtlCol="0">
            <a:noAutofit/>
          </a:bodyPr>
          <a:lstStyle/>
          <a:p>
            <a:pPr lvl="0"/>
            <a:r>
              <a:rPr lang="en-GB" dirty="0" err="1"/>
              <a:t>Klik</a:t>
            </a:r>
            <a:r>
              <a:rPr lang="en-GB" dirty="0"/>
              <a:t> om de </a:t>
            </a:r>
            <a:r>
              <a:rPr lang="en-GB" dirty="0" err="1"/>
              <a:t>modelstijlen</a:t>
            </a:r>
            <a:r>
              <a:rPr lang="en-GB" dirty="0"/>
              <a:t> </a:t>
            </a:r>
            <a:r>
              <a:rPr lang="en-GB" dirty="0" err="1"/>
              <a:t>te</a:t>
            </a:r>
            <a:r>
              <a:rPr lang="en-GB" dirty="0"/>
              <a:t> </a:t>
            </a:r>
            <a:r>
              <a:rPr lang="en-GB" dirty="0" err="1"/>
              <a:t>bewerken</a:t>
            </a:r>
            <a:endParaRPr lang="en-GB" dirty="0"/>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5" name="Footer Placeholder 4"/>
          <p:cNvSpPr>
            <a:spLocks noGrp="1"/>
          </p:cNvSpPr>
          <p:nvPr>
            <p:ph type="ftr" sz="quarter" idx="3"/>
          </p:nvPr>
        </p:nvSpPr>
        <p:spPr>
          <a:xfrm>
            <a:off x="1114426" y="4568400"/>
            <a:ext cx="7042149" cy="576000"/>
          </a:xfrm>
          <a:prstGeom prst="rect">
            <a:avLst/>
          </a:prstGeom>
          <a:solidFill>
            <a:schemeClr val="bg1"/>
          </a:solidFill>
        </p:spPr>
        <p:txBody>
          <a:bodyPr vert="horz" lIns="0" tIns="0" rIns="0" bIns="0" rtlCol="0" anchor="ctr"/>
          <a:lstStyle>
            <a:lvl1pPr algn="l">
              <a:defRPr sz="1100" b="0">
                <a:solidFill>
                  <a:schemeClr val="tx1"/>
                </a:solidFill>
              </a:defRPr>
            </a:lvl1pPr>
          </a:lstStyle>
          <a:p>
            <a:r>
              <a:rPr lang="en-GB"/>
              <a:t>Title of the presentation - by tab Insert -&gt; Header text and Footer text</a:t>
            </a:r>
            <a:endParaRPr lang="en-GB" dirty="0"/>
          </a:p>
        </p:txBody>
      </p:sp>
      <p:pic>
        <p:nvPicPr>
          <p:cNvPr id="66" name="Picture 4">
            <a:extLst>
              <a:ext uri="{FF2B5EF4-FFF2-40B4-BE49-F238E27FC236}">
                <a16:creationId xmlns:a16="http://schemas.microsoft.com/office/drawing/2014/main" id="{93FD69BB-9D62-3A4C-8433-C5954D52BB6F}"/>
              </a:ext>
            </a:extLst>
          </p:cNvPr>
          <p:cNvPicPr>
            <a:picLocks noChangeAspect="1"/>
          </p:cNvPicPr>
          <p:nvPr userDrawn="1"/>
        </p:nvPicPr>
        <p:blipFill>
          <a:blip r:embed="rId19"/>
          <a:stretch>
            <a:fillRect/>
          </a:stretch>
        </p:blipFill>
        <p:spPr>
          <a:xfrm>
            <a:off x="8156575" y="4568825"/>
            <a:ext cx="987425" cy="574675"/>
          </a:xfrm>
          <a:prstGeom prst="rect">
            <a:avLst/>
          </a:prstGeom>
        </p:spPr>
      </p:pic>
    </p:spTree>
    <p:extLst>
      <p:ext uri="{BB962C8B-B14F-4D97-AF65-F5344CB8AC3E}">
        <p14:creationId xmlns:p14="http://schemas.microsoft.com/office/powerpoint/2010/main" val="2422791903"/>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61" r:id="rId3"/>
    <p:sldLayoutId id="2147483662" r:id="rId4"/>
    <p:sldLayoutId id="2147483664"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685800" rtl="0" eaLnBrk="1" latinLnBrk="0" hangingPunct="1">
        <a:lnSpc>
          <a:spcPts val="2700"/>
        </a:lnSpc>
        <a:spcBef>
          <a:spcPct val="0"/>
        </a:spcBef>
        <a:buNone/>
        <a:defRPr sz="2700" b="1" kern="1200">
          <a:solidFill>
            <a:schemeClr val="tx1"/>
          </a:solidFill>
          <a:latin typeface="+mj-lt"/>
          <a:ea typeface="+mj-ea"/>
          <a:cs typeface="+mj-cs"/>
        </a:defRPr>
      </a:lvl1pPr>
    </p:titleStyle>
    <p:bodyStyle>
      <a:lvl1pPr marL="0" indent="0" algn="l" defTabSz="685800" rtl="0" eaLnBrk="1" latinLnBrk="0" hangingPunct="1">
        <a:lnSpc>
          <a:spcPct val="100000"/>
        </a:lnSpc>
        <a:spcBef>
          <a:spcPts val="0"/>
        </a:spcBef>
        <a:buFont typeface="Arial" panose="020B0604020202020204" pitchFamily="34" charset="0"/>
        <a:buNone/>
        <a:defRPr sz="1950" kern="120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38.png"/><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image" Target="../media/image41.png"/><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43.svg"/></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45.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9.svg"/><Relationship Id="rId2" Type="http://schemas.openxmlformats.org/officeDocument/2006/relationships/image" Target="../media/image48.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8" Type="http://schemas.openxmlformats.org/officeDocument/2006/relationships/image" Target="../media/image55.svg"/><Relationship Id="rId13" Type="http://schemas.openxmlformats.org/officeDocument/2006/relationships/image" Target="../media/image59.png"/><Relationship Id="rId3" Type="http://schemas.openxmlformats.org/officeDocument/2006/relationships/image" Target="../media/image50.png"/><Relationship Id="rId7" Type="http://schemas.openxmlformats.org/officeDocument/2006/relationships/image" Target="../media/image54.png"/><Relationship Id="rId12" Type="http://schemas.microsoft.com/office/2007/relationships/hdphoto" Target="../media/hdphoto1.wdp"/><Relationship Id="rId2" Type="http://schemas.openxmlformats.org/officeDocument/2006/relationships/notesSlide" Target="../notesSlides/notesSlide19.xml"/><Relationship Id="rId16" Type="http://schemas.openxmlformats.org/officeDocument/2006/relationships/image" Target="../media/image62.svg"/><Relationship Id="rId1" Type="http://schemas.openxmlformats.org/officeDocument/2006/relationships/slideLayout" Target="../slideLayouts/slideLayout4.xml"/><Relationship Id="rId6" Type="http://schemas.openxmlformats.org/officeDocument/2006/relationships/image" Target="../media/image53.svg"/><Relationship Id="rId11" Type="http://schemas.openxmlformats.org/officeDocument/2006/relationships/image" Target="../media/image58.png"/><Relationship Id="rId5" Type="http://schemas.openxmlformats.org/officeDocument/2006/relationships/image" Target="../media/image52.png"/><Relationship Id="rId15" Type="http://schemas.openxmlformats.org/officeDocument/2006/relationships/image" Target="../media/image61.png"/><Relationship Id="rId10" Type="http://schemas.openxmlformats.org/officeDocument/2006/relationships/image" Target="../media/image57.svg"/><Relationship Id="rId4" Type="http://schemas.openxmlformats.org/officeDocument/2006/relationships/image" Target="../media/image51.svg"/><Relationship Id="rId9" Type="http://schemas.openxmlformats.org/officeDocument/2006/relationships/image" Target="../media/image56.png"/><Relationship Id="rId14" Type="http://schemas.openxmlformats.org/officeDocument/2006/relationships/image" Target="../media/image6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64.sv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66.svg"/><Relationship Id="rId2" Type="http://schemas.openxmlformats.org/officeDocument/2006/relationships/image" Target="../media/image65.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68.sv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70.svg"/><Relationship Id="rId2" Type="http://schemas.openxmlformats.org/officeDocument/2006/relationships/image" Target="../media/image69.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72.svg"/><Relationship Id="rId2" Type="http://schemas.openxmlformats.org/officeDocument/2006/relationships/image" Target="../media/image71.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4.sv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itel 5"/>
          <p:cNvSpPr>
            <a:spLocks noGrp="1"/>
          </p:cNvSpPr>
          <p:nvPr>
            <p:ph type="ctrTitle"/>
          </p:nvPr>
        </p:nvSpPr>
        <p:spPr/>
        <p:txBody>
          <a:bodyPr/>
          <a:lstStyle/>
          <a:p>
            <a:r>
              <a:rPr lang="en-GB" sz="2000" dirty="0"/>
              <a:t>A digital twin of a microbrewery—a case study investigating DT model integration and orchestration techniques</a:t>
            </a:r>
          </a:p>
        </p:txBody>
      </p:sp>
      <p:sp>
        <p:nvSpPr>
          <p:cNvPr id="7" name="Ondertitel 6"/>
          <p:cNvSpPr>
            <a:spLocks noGrp="1"/>
          </p:cNvSpPr>
          <p:nvPr>
            <p:ph type="subTitle" idx="1"/>
          </p:nvPr>
        </p:nvSpPr>
        <p:spPr/>
        <p:txBody>
          <a:bodyPr/>
          <a:lstStyle/>
          <a:p>
            <a:r>
              <a:rPr lang="en-GB" dirty="0"/>
              <a:t>Preparation phase report for Master Project,  27-06-2022</a:t>
            </a:r>
          </a:p>
          <a:p>
            <a:endParaRPr lang="en-GB" dirty="0"/>
          </a:p>
        </p:txBody>
      </p:sp>
      <p:sp>
        <p:nvSpPr>
          <p:cNvPr id="8" name="Tijdelijke aanduiding voor tekst 7"/>
          <p:cNvSpPr>
            <a:spLocks noGrp="1"/>
          </p:cNvSpPr>
          <p:nvPr>
            <p:ph type="body" sz="quarter" idx="13"/>
          </p:nvPr>
        </p:nvSpPr>
        <p:spPr/>
        <p:txBody>
          <a:bodyPr/>
          <a:lstStyle/>
          <a:p>
            <a:r>
              <a:rPr lang="en-GB" dirty="0"/>
              <a:t>Ander Lee</a:t>
            </a:r>
          </a:p>
        </p:txBody>
      </p:sp>
      <p:sp>
        <p:nvSpPr>
          <p:cNvPr id="9" name="Tijdelijke aanduiding voor tekst 8"/>
          <p:cNvSpPr>
            <a:spLocks noGrp="1"/>
          </p:cNvSpPr>
          <p:nvPr>
            <p:ph type="body" sz="quarter" idx="14"/>
          </p:nvPr>
        </p:nvSpPr>
        <p:spPr/>
        <p:txBody>
          <a:bodyPr/>
          <a:lstStyle/>
          <a:p>
            <a:r>
              <a:rPr lang="en-GB" dirty="0"/>
              <a:t>Department of Mathematics and Computer Science</a:t>
            </a:r>
          </a:p>
        </p:txBody>
      </p:sp>
    </p:spTree>
    <p:extLst>
      <p:ext uri="{BB962C8B-B14F-4D97-AF65-F5344CB8AC3E}">
        <p14:creationId xmlns:p14="http://schemas.microsoft.com/office/powerpoint/2010/main" val="1347096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A0188-8421-468E-8A89-EB3BB22CF697}"/>
              </a:ext>
            </a:extLst>
          </p:cNvPr>
          <p:cNvSpPr>
            <a:spLocks noGrp="1"/>
          </p:cNvSpPr>
          <p:nvPr>
            <p:ph type="title"/>
          </p:nvPr>
        </p:nvSpPr>
        <p:spPr/>
        <p:txBody>
          <a:bodyPr/>
          <a:lstStyle/>
          <a:p>
            <a:r>
              <a:rPr lang="en-US" dirty="0"/>
              <a:t>Application - Healthcare</a:t>
            </a:r>
          </a:p>
        </p:txBody>
      </p:sp>
      <p:sp>
        <p:nvSpPr>
          <p:cNvPr id="4" name="Footer Placeholder 3">
            <a:extLst>
              <a:ext uri="{FF2B5EF4-FFF2-40B4-BE49-F238E27FC236}">
                <a16:creationId xmlns:a16="http://schemas.microsoft.com/office/drawing/2014/main" id="{3143943A-C3D7-43ED-8429-F3F934364C28}"/>
              </a:ext>
            </a:extLst>
          </p:cNvPr>
          <p:cNvSpPr>
            <a:spLocks noGrp="1"/>
          </p:cNvSpPr>
          <p:nvPr>
            <p:ph type="ftr" sz="quarter" idx="11"/>
          </p:nvPr>
        </p:nvSpPr>
        <p:spPr/>
        <p:txBody>
          <a:bodyPr/>
          <a:lstStyle/>
          <a:p>
            <a:r>
              <a:rPr lang="en-GB" dirty="0"/>
              <a:t>Introduction</a:t>
            </a:r>
          </a:p>
        </p:txBody>
      </p:sp>
      <p:sp>
        <p:nvSpPr>
          <p:cNvPr id="5" name="Slide Number Placeholder 4">
            <a:extLst>
              <a:ext uri="{FF2B5EF4-FFF2-40B4-BE49-F238E27FC236}">
                <a16:creationId xmlns:a16="http://schemas.microsoft.com/office/drawing/2014/main" id="{A97DF740-3C2B-4ADF-8B19-FA80A284D16D}"/>
              </a:ext>
            </a:extLst>
          </p:cNvPr>
          <p:cNvSpPr>
            <a:spLocks noGrp="1"/>
          </p:cNvSpPr>
          <p:nvPr>
            <p:ph type="sldNum" sz="quarter" idx="12"/>
          </p:nvPr>
        </p:nvSpPr>
        <p:spPr/>
        <p:txBody>
          <a:bodyPr/>
          <a:lstStyle/>
          <a:p>
            <a:fld id="{C194BDB0-F4EA-4DD6-8281-CCE2440D0CE0}" type="slidenum">
              <a:rPr lang="en-GB" smtClean="0"/>
              <a:t>10</a:t>
            </a:fld>
            <a:endParaRPr lang="en-GB" dirty="0"/>
          </a:p>
        </p:txBody>
      </p:sp>
      <p:pic>
        <p:nvPicPr>
          <p:cNvPr id="10" name="Picture 9">
            <a:extLst>
              <a:ext uri="{FF2B5EF4-FFF2-40B4-BE49-F238E27FC236}">
                <a16:creationId xmlns:a16="http://schemas.microsoft.com/office/drawing/2014/main" id="{E0A83AB9-50AD-4A73-BE3F-57EE96BA8E2B}"/>
              </a:ext>
            </a:extLst>
          </p:cNvPr>
          <p:cNvPicPr>
            <a:picLocks noChangeAspect="1"/>
          </p:cNvPicPr>
          <p:nvPr/>
        </p:nvPicPr>
        <p:blipFill>
          <a:blip r:embed="rId3"/>
          <a:stretch>
            <a:fillRect/>
          </a:stretch>
        </p:blipFill>
        <p:spPr>
          <a:xfrm>
            <a:off x="883905" y="1397049"/>
            <a:ext cx="6673226" cy="2539517"/>
          </a:xfrm>
          <a:prstGeom prst="rect">
            <a:avLst/>
          </a:prstGeom>
        </p:spPr>
      </p:pic>
    </p:spTree>
    <p:extLst>
      <p:ext uri="{BB962C8B-B14F-4D97-AF65-F5344CB8AC3E}">
        <p14:creationId xmlns:p14="http://schemas.microsoft.com/office/powerpoint/2010/main" val="1082076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8BF2A-666C-4BFF-BCA8-E4A49DB49E18}"/>
              </a:ext>
            </a:extLst>
          </p:cNvPr>
          <p:cNvSpPr>
            <a:spLocks noGrp="1"/>
          </p:cNvSpPr>
          <p:nvPr>
            <p:ph type="title"/>
          </p:nvPr>
        </p:nvSpPr>
        <p:spPr/>
        <p:txBody>
          <a:bodyPr/>
          <a:lstStyle/>
          <a:p>
            <a:r>
              <a:rPr lang="en-US" dirty="0"/>
              <a:t>Challenges</a:t>
            </a:r>
          </a:p>
        </p:txBody>
      </p:sp>
      <p:sp>
        <p:nvSpPr>
          <p:cNvPr id="4" name="Footer Placeholder 3">
            <a:extLst>
              <a:ext uri="{FF2B5EF4-FFF2-40B4-BE49-F238E27FC236}">
                <a16:creationId xmlns:a16="http://schemas.microsoft.com/office/drawing/2014/main" id="{F0559BEB-89ED-494D-8C3C-1B313E9E662F}"/>
              </a:ext>
            </a:extLst>
          </p:cNvPr>
          <p:cNvSpPr>
            <a:spLocks noGrp="1"/>
          </p:cNvSpPr>
          <p:nvPr>
            <p:ph type="ftr" sz="quarter" idx="11"/>
          </p:nvPr>
        </p:nvSpPr>
        <p:spPr/>
        <p:txBody>
          <a:bodyPr/>
          <a:lstStyle/>
          <a:p>
            <a:r>
              <a:rPr lang="en-GB" dirty="0"/>
              <a:t>Introduction</a:t>
            </a:r>
          </a:p>
        </p:txBody>
      </p:sp>
      <p:sp>
        <p:nvSpPr>
          <p:cNvPr id="5" name="Slide Number Placeholder 4">
            <a:extLst>
              <a:ext uri="{FF2B5EF4-FFF2-40B4-BE49-F238E27FC236}">
                <a16:creationId xmlns:a16="http://schemas.microsoft.com/office/drawing/2014/main" id="{76496CF1-730E-4392-9EC3-2CFB82E0FE75}"/>
              </a:ext>
            </a:extLst>
          </p:cNvPr>
          <p:cNvSpPr>
            <a:spLocks noGrp="1"/>
          </p:cNvSpPr>
          <p:nvPr>
            <p:ph type="sldNum" sz="quarter" idx="12"/>
          </p:nvPr>
        </p:nvSpPr>
        <p:spPr/>
        <p:txBody>
          <a:bodyPr/>
          <a:lstStyle/>
          <a:p>
            <a:fld id="{C194BDB0-F4EA-4DD6-8281-CCE2440D0CE0}" type="slidenum">
              <a:rPr lang="en-GB" smtClean="0"/>
              <a:t>11</a:t>
            </a:fld>
            <a:endParaRPr lang="en-GB" dirty="0"/>
          </a:p>
        </p:txBody>
      </p:sp>
      <p:pic>
        <p:nvPicPr>
          <p:cNvPr id="1026" name="Picture 2" descr="Unity Real-Time Development Platform | 3D, 2D VR &amp; AR Engine">
            <a:extLst>
              <a:ext uri="{FF2B5EF4-FFF2-40B4-BE49-F238E27FC236}">
                <a16:creationId xmlns:a16="http://schemas.microsoft.com/office/drawing/2014/main" id="{3604ED26-7E27-49A9-838D-0A2D142BB93E}"/>
              </a:ext>
            </a:extLst>
          </p:cNvPr>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171708" y="1834553"/>
            <a:ext cx="1584155" cy="9064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thworks MATLAB Grader">
            <a:extLst>
              <a:ext uri="{FF2B5EF4-FFF2-40B4-BE49-F238E27FC236}">
                <a16:creationId xmlns:a16="http://schemas.microsoft.com/office/drawing/2014/main" id="{EBF5F310-D650-4767-9E2D-C60AD0AD2C1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5424" y="2544907"/>
            <a:ext cx="1393312" cy="78373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ciPy and NumPy - Full Stack Python">
            <a:extLst>
              <a:ext uri="{FF2B5EF4-FFF2-40B4-BE49-F238E27FC236}">
                <a16:creationId xmlns:a16="http://schemas.microsoft.com/office/drawing/2014/main" id="{3F790043-C9A2-4622-85A6-08AC880847A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6267" y="3347629"/>
            <a:ext cx="958640" cy="38088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onjugate Heat Transfer in U-Tube Heat Exchanger | SimScale">
            <a:extLst>
              <a:ext uri="{FF2B5EF4-FFF2-40B4-BE49-F238E27FC236}">
                <a16:creationId xmlns:a16="http://schemas.microsoft.com/office/drawing/2014/main" id="{34075702-C008-48CC-8F7A-4BDA0EF84BC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698754" y="2833518"/>
            <a:ext cx="1960434" cy="140807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Open SimEvents library - MATLAB simevents">
            <a:extLst>
              <a:ext uri="{FF2B5EF4-FFF2-40B4-BE49-F238E27FC236}">
                <a16:creationId xmlns:a16="http://schemas.microsoft.com/office/drawing/2014/main" id="{628F1BDC-C59E-49D2-8656-D3B321AF2DF1}"/>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1823" r="661" b="11167"/>
          <a:stretch/>
        </p:blipFill>
        <p:spPr bwMode="auto">
          <a:xfrm>
            <a:off x="2672206" y="1497933"/>
            <a:ext cx="3125870" cy="1251194"/>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2">
            <a:extLst>
              <a:ext uri="{FF2B5EF4-FFF2-40B4-BE49-F238E27FC236}">
                <a16:creationId xmlns:a16="http://schemas.microsoft.com/office/drawing/2014/main" id="{F55EA059-A5BD-4D37-9D7D-5AC40C7DCE7D}"/>
              </a:ext>
            </a:extLst>
          </p:cNvPr>
          <p:cNvSpPr txBox="1">
            <a:spLocks/>
          </p:cNvSpPr>
          <p:nvPr/>
        </p:nvSpPr>
        <p:spPr>
          <a:xfrm>
            <a:off x="376267" y="1530310"/>
            <a:ext cx="1892166" cy="314689"/>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b="1" dirty="0"/>
              <a:t>Different vendors</a:t>
            </a:r>
          </a:p>
        </p:txBody>
      </p:sp>
      <p:sp>
        <p:nvSpPr>
          <p:cNvPr id="14" name="Content Placeholder 22">
            <a:extLst>
              <a:ext uri="{FF2B5EF4-FFF2-40B4-BE49-F238E27FC236}">
                <a16:creationId xmlns:a16="http://schemas.microsoft.com/office/drawing/2014/main" id="{94B9B04B-1B06-44E8-B2A3-50185B4B72AD}"/>
              </a:ext>
            </a:extLst>
          </p:cNvPr>
          <p:cNvSpPr txBox="1">
            <a:spLocks/>
          </p:cNvSpPr>
          <p:nvPr/>
        </p:nvSpPr>
        <p:spPr>
          <a:xfrm>
            <a:off x="2698753" y="1119552"/>
            <a:ext cx="1892166" cy="314689"/>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b="1" dirty="0"/>
              <a:t>Different </a:t>
            </a:r>
            <a:r>
              <a:rPr lang="en-US" b="1" dirty="0" err="1"/>
              <a:t>MoCs</a:t>
            </a:r>
            <a:endParaRPr lang="en-US" b="1" dirty="0"/>
          </a:p>
        </p:txBody>
      </p:sp>
      <p:sp>
        <p:nvSpPr>
          <p:cNvPr id="15" name="Content Placeholder 22">
            <a:extLst>
              <a:ext uri="{FF2B5EF4-FFF2-40B4-BE49-F238E27FC236}">
                <a16:creationId xmlns:a16="http://schemas.microsoft.com/office/drawing/2014/main" id="{400DE86B-B5CA-4FA8-9A61-85C9154BE72B}"/>
              </a:ext>
            </a:extLst>
          </p:cNvPr>
          <p:cNvSpPr txBox="1">
            <a:spLocks/>
          </p:cNvSpPr>
          <p:nvPr/>
        </p:nvSpPr>
        <p:spPr>
          <a:xfrm>
            <a:off x="6279891" y="1119552"/>
            <a:ext cx="2298744" cy="1290691"/>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b="1" dirty="0"/>
              <a:t>Other differences</a:t>
            </a:r>
          </a:p>
          <a:p>
            <a:pPr lvl="2"/>
            <a:r>
              <a:rPr lang="en-US" dirty="0"/>
              <a:t>Units</a:t>
            </a:r>
          </a:p>
          <a:p>
            <a:pPr lvl="2"/>
            <a:r>
              <a:rPr lang="en-US" dirty="0"/>
              <a:t>Fidelities</a:t>
            </a:r>
          </a:p>
          <a:p>
            <a:pPr lvl="2"/>
            <a:r>
              <a:rPr lang="en-US" dirty="0"/>
              <a:t>Communication patterns</a:t>
            </a:r>
          </a:p>
          <a:p>
            <a:pPr lvl="2"/>
            <a:r>
              <a:rPr lang="en-US" dirty="0"/>
              <a:t>...</a:t>
            </a:r>
          </a:p>
        </p:txBody>
      </p:sp>
      <p:sp>
        <p:nvSpPr>
          <p:cNvPr id="6" name="Rectangle 5">
            <a:extLst>
              <a:ext uri="{FF2B5EF4-FFF2-40B4-BE49-F238E27FC236}">
                <a16:creationId xmlns:a16="http://schemas.microsoft.com/office/drawing/2014/main" id="{04FD0206-BBE7-40E8-9A0C-08C81D20FBD2}"/>
              </a:ext>
            </a:extLst>
          </p:cNvPr>
          <p:cNvSpPr/>
          <p:nvPr/>
        </p:nvSpPr>
        <p:spPr>
          <a:xfrm>
            <a:off x="241006" y="1434241"/>
            <a:ext cx="2081451" cy="268574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95BCDC6-D766-44E1-BD02-235489574215}"/>
              </a:ext>
            </a:extLst>
          </p:cNvPr>
          <p:cNvSpPr/>
          <p:nvPr/>
        </p:nvSpPr>
        <p:spPr>
          <a:xfrm>
            <a:off x="2510243" y="1029984"/>
            <a:ext cx="3475619" cy="338833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52B03147-FC4E-4C4A-B4B1-231184684C34}"/>
              </a:ext>
            </a:extLst>
          </p:cNvPr>
          <p:cNvSpPr/>
          <p:nvPr/>
        </p:nvSpPr>
        <p:spPr>
          <a:xfrm>
            <a:off x="6144234" y="1065490"/>
            <a:ext cx="2570058" cy="328187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4110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3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3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3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6" grpId="0" animBg="1"/>
      <p:bldP spid="17" grpId="0" animBg="1"/>
      <p:bldP spid="1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3326B-A791-42CB-924F-895EDE467585}"/>
              </a:ext>
            </a:extLst>
          </p:cNvPr>
          <p:cNvSpPr>
            <a:spLocks noGrp="1"/>
          </p:cNvSpPr>
          <p:nvPr>
            <p:ph type="title"/>
          </p:nvPr>
        </p:nvSpPr>
        <p:spPr/>
        <p:txBody>
          <a:bodyPr/>
          <a:lstStyle/>
          <a:p>
            <a:r>
              <a:rPr lang="en-US" dirty="0"/>
              <a:t>Research topic</a:t>
            </a:r>
          </a:p>
        </p:txBody>
      </p:sp>
      <p:sp>
        <p:nvSpPr>
          <p:cNvPr id="3" name="Content Placeholder 2">
            <a:extLst>
              <a:ext uri="{FF2B5EF4-FFF2-40B4-BE49-F238E27FC236}">
                <a16:creationId xmlns:a16="http://schemas.microsoft.com/office/drawing/2014/main" id="{DF102609-70D6-4F3E-9AFD-E12FC4E47292}"/>
              </a:ext>
            </a:extLst>
          </p:cNvPr>
          <p:cNvSpPr>
            <a:spLocks noGrp="1"/>
          </p:cNvSpPr>
          <p:nvPr>
            <p:ph idx="1"/>
          </p:nvPr>
        </p:nvSpPr>
        <p:spPr/>
        <p:txBody>
          <a:bodyPr/>
          <a:lstStyle/>
          <a:p>
            <a:r>
              <a:rPr lang="en-GB" dirty="0"/>
              <a:t>Explore frameworks to integrate and manage the tools and models which come from various vendors along with different paradigms </a:t>
            </a:r>
          </a:p>
          <a:p>
            <a:r>
              <a:rPr lang="en-GB" dirty="0"/>
              <a:t>⇒ </a:t>
            </a:r>
            <a:r>
              <a:rPr lang="en-GB" b="1" dirty="0"/>
              <a:t>Integration and orchestration</a:t>
            </a:r>
          </a:p>
          <a:p>
            <a:endParaRPr lang="en-US" dirty="0"/>
          </a:p>
        </p:txBody>
      </p:sp>
      <p:sp>
        <p:nvSpPr>
          <p:cNvPr id="4" name="Footer Placeholder 3">
            <a:extLst>
              <a:ext uri="{FF2B5EF4-FFF2-40B4-BE49-F238E27FC236}">
                <a16:creationId xmlns:a16="http://schemas.microsoft.com/office/drawing/2014/main" id="{75DE3822-1467-4E27-B888-D778CD40FAE0}"/>
              </a:ext>
            </a:extLst>
          </p:cNvPr>
          <p:cNvSpPr>
            <a:spLocks noGrp="1"/>
          </p:cNvSpPr>
          <p:nvPr>
            <p:ph type="ftr" sz="quarter" idx="11"/>
          </p:nvPr>
        </p:nvSpPr>
        <p:spPr/>
        <p:txBody>
          <a:bodyPr/>
          <a:lstStyle/>
          <a:p>
            <a:r>
              <a:rPr lang="en-GB" dirty="0"/>
              <a:t>Introduction</a:t>
            </a:r>
          </a:p>
        </p:txBody>
      </p:sp>
      <p:sp>
        <p:nvSpPr>
          <p:cNvPr id="5" name="Slide Number Placeholder 4">
            <a:extLst>
              <a:ext uri="{FF2B5EF4-FFF2-40B4-BE49-F238E27FC236}">
                <a16:creationId xmlns:a16="http://schemas.microsoft.com/office/drawing/2014/main" id="{C346F0C4-93B7-420F-B7BC-FCBB5D78964D}"/>
              </a:ext>
            </a:extLst>
          </p:cNvPr>
          <p:cNvSpPr>
            <a:spLocks noGrp="1"/>
          </p:cNvSpPr>
          <p:nvPr>
            <p:ph type="sldNum" sz="quarter" idx="12"/>
          </p:nvPr>
        </p:nvSpPr>
        <p:spPr/>
        <p:txBody>
          <a:bodyPr/>
          <a:lstStyle/>
          <a:p>
            <a:fld id="{C194BDB0-F4EA-4DD6-8281-CCE2440D0CE0}" type="slidenum">
              <a:rPr lang="en-GB" smtClean="0"/>
              <a:t>12</a:t>
            </a:fld>
            <a:endParaRPr lang="en-GB" dirty="0"/>
          </a:p>
        </p:txBody>
      </p:sp>
    </p:spTree>
    <p:extLst>
      <p:ext uri="{BB962C8B-B14F-4D97-AF65-F5344CB8AC3E}">
        <p14:creationId xmlns:p14="http://schemas.microsoft.com/office/powerpoint/2010/main" val="1794995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p:cNvSpPr>
            <a:spLocks noGrp="1"/>
          </p:cNvSpPr>
          <p:nvPr>
            <p:ph type="title"/>
          </p:nvPr>
        </p:nvSpPr>
        <p:spPr/>
        <p:txBody>
          <a:bodyPr/>
          <a:lstStyle/>
          <a:p>
            <a:r>
              <a:rPr lang="en-GB" sz="2700" b="1" dirty="0"/>
              <a:t>Case study: microbrewery</a:t>
            </a:r>
            <a:br>
              <a:rPr lang="en-GB" sz="2700" b="1" dirty="0"/>
            </a:br>
            <a:endParaRPr lang="en-GB" sz="2700" b="1" dirty="0"/>
          </a:p>
        </p:txBody>
      </p:sp>
      <p:sp>
        <p:nvSpPr>
          <p:cNvPr id="15" name="Tijdelijke aanduiding voor inhoud 14"/>
          <p:cNvSpPr>
            <a:spLocks noGrp="1"/>
          </p:cNvSpPr>
          <p:nvPr>
            <p:ph sz="half" idx="1"/>
          </p:nvPr>
        </p:nvSpPr>
        <p:spPr/>
        <p:txBody>
          <a:bodyPr/>
          <a:lstStyle/>
          <a:p>
            <a:pPr indent="-180975"/>
            <a:r>
              <a:rPr lang="en-GB" dirty="0"/>
              <a:t>Why?</a:t>
            </a:r>
          </a:p>
          <a:p>
            <a:pPr lvl="2"/>
            <a:r>
              <a:rPr lang="en-GB" dirty="0"/>
              <a:t>Process states are </a:t>
            </a:r>
            <a:r>
              <a:rPr lang="en-GB" b="1" dirty="0"/>
              <a:t>easy to observe</a:t>
            </a:r>
            <a:r>
              <a:rPr lang="en-GB" dirty="0"/>
              <a:t>, e.g., temperature, CO2, …etc.</a:t>
            </a:r>
          </a:p>
          <a:p>
            <a:pPr lvl="2"/>
            <a:r>
              <a:rPr lang="en-GB" dirty="0"/>
              <a:t>Conditions are </a:t>
            </a:r>
            <a:r>
              <a:rPr lang="en-GB" b="1" dirty="0"/>
              <a:t>relatively mild</a:t>
            </a:r>
            <a:r>
              <a:rPr lang="en-GB" dirty="0"/>
              <a:t>, i.e., low temp, medium pressure.</a:t>
            </a:r>
          </a:p>
          <a:p>
            <a:pPr lvl="2"/>
            <a:r>
              <a:rPr lang="en-GB" dirty="0"/>
              <a:t>Well studied phenomena ⇒ </a:t>
            </a:r>
            <a:r>
              <a:rPr lang="en-GB" b="1" dirty="0"/>
              <a:t>simple to build</a:t>
            </a:r>
          </a:p>
          <a:p>
            <a:pPr lvl="2"/>
            <a:r>
              <a:rPr lang="en-GB" dirty="0"/>
              <a:t>Multiple models adopted to describe the fermentation reactions ⇒ </a:t>
            </a:r>
            <a:r>
              <a:rPr lang="en-GB" b="1" dirty="0"/>
              <a:t>I&amp;O investigation</a:t>
            </a:r>
          </a:p>
          <a:p>
            <a:pPr lvl="2"/>
            <a:endParaRPr lang="en-GB" dirty="0"/>
          </a:p>
        </p:txBody>
      </p:sp>
      <p:sp>
        <p:nvSpPr>
          <p:cNvPr id="5" name="Tijdelijke aanduiding voor voettekst 4"/>
          <p:cNvSpPr>
            <a:spLocks noGrp="1"/>
          </p:cNvSpPr>
          <p:nvPr>
            <p:ph type="ftr" sz="quarter" idx="11"/>
          </p:nvPr>
        </p:nvSpPr>
        <p:spPr/>
        <p:txBody>
          <a:bodyPr/>
          <a:lstStyle/>
          <a:p>
            <a:r>
              <a:rPr lang="en-GB" dirty="0"/>
              <a:t>Introduction</a:t>
            </a:r>
          </a:p>
        </p:txBody>
      </p:sp>
      <p:sp>
        <p:nvSpPr>
          <p:cNvPr id="6" name="Tijdelijke aanduiding voor dianummer 5"/>
          <p:cNvSpPr>
            <a:spLocks noGrp="1"/>
          </p:cNvSpPr>
          <p:nvPr>
            <p:ph type="sldNum" sz="quarter" idx="12"/>
          </p:nvPr>
        </p:nvSpPr>
        <p:spPr/>
        <p:txBody>
          <a:bodyPr/>
          <a:lstStyle/>
          <a:p>
            <a:fld id="{C194BDB0-F4EA-4DD6-8281-CCE2440D0CE0}" type="slidenum">
              <a:rPr lang="en-GB" smtClean="0"/>
              <a:pPr/>
              <a:t>13</a:t>
            </a:fld>
            <a:endParaRPr lang="en-GB" dirty="0"/>
          </a:p>
        </p:txBody>
      </p:sp>
      <p:pic>
        <p:nvPicPr>
          <p:cNvPr id="4" name="Tijdelijke aanduiding voor afbeelding 3"/>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4791" r="4791"/>
          <a:stretch/>
        </p:blipFill>
        <p:spPr>
          <a:xfrm>
            <a:off x="6046788" y="0"/>
            <a:ext cx="3097212" cy="4567238"/>
          </a:xfrm>
        </p:spPr>
      </p:pic>
    </p:spTree>
    <p:extLst>
      <p:ext uri="{BB962C8B-B14F-4D97-AF65-F5344CB8AC3E}">
        <p14:creationId xmlns:p14="http://schemas.microsoft.com/office/powerpoint/2010/main" val="163545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37D1-5EB8-4BAF-A736-FD71C07CEC60}"/>
              </a:ext>
            </a:extLst>
          </p:cNvPr>
          <p:cNvSpPr>
            <a:spLocks noGrp="1"/>
          </p:cNvSpPr>
          <p:nvPr>
            <p:ph type="title"/>
          </p:nvPr>
        </p:nvSpPr>
        <p:spPr/>
        <p:txBody>
          <a:bodyPr/>
          <a:lstStyle/>
          <a:p>
            <a:r>
              <a:rPr lang="en-US" dirty="0"/>
              <a:t>State of the art</a:t>
            </a:r>
          </a:p>
        </p:txBody>
      </p:sp>
      <p:sp>
        <p:nvSpPr>
          <p:cNvPr id="3" name="Content Placeholder 2">
            <a:extLst>
              <a:ext uri="{FF2B5EF4-FFF2-40B4-BE49-F238E27FC236}">
                <a16:creationId xmlns:a16="http://schemas.microsoft.com/office/drawing/2014/main" id="{763D3FC8-2E3C-4B38-AFF0-CED4340FD7BC}"/>
              </a:ext>
            </a:extLst>
          </p:cNvPr>
          <p:cNvSpPr>
            <a:spLocks noGrp="1"/>
          </p:cNvSpPr>
          <p:nvPr>
            <p:ph idx="1"/>
          </p:nvPr>
        </p:nvSpPr>
        <p:spPr/>
        <p:txBody>
          <a:bodyPr/>
          <a:lstStyle/>
          <a:p>
            <a:r>
              <a:rPr lang="en-US" b="1" dirty="0"/>
              <a:t>Monitoring</a:t>
            </a:r>
          </a:p>
          <a:p>
            <a:pPr lvl="2"/>
            <a:r>
              <a:rPr lang="en-US" dirty="0"/>
              <a:t>Hard sensors</a:t>
            </a:r>
          </a:p>
          <a:p>
            <a:pPr lvl="2"/>
            <a:r>
              <a:rPr lang="en-US" dirty="0"/>
              <a:t>Soft sensors</a:t>
            </a:r>
          </a:p>
          <a:p>
            <a:pPr marL="0" lvl="2" indent="0">
              <a:buNone/>
            </a:pPr>
            <a:endParaRPr lang="en-US" b="1" dirty="0"/>
          </a:p>
          <a:p>
            <a:r>
              <a:rPr lang="en-US" b="1" dirty="0"/>
              <a:t>Modelling</a:t>
            </a:r>
          </a:p>
          <a:p>
            <a:pPr lvl="2"/>
            <a:r>
              <a:rPr lang="en-GB" dirty="0"/>
              <a:t>High level abstraction</a:t>
            </a:r>
          </a:p>
          <a:p>
            <a:pPr lvl="2"/>
            <a:r>
              <a:rPr lang="en-GB" dirty="0"/>
              <a:t>Low level abstraction</a:t>
            </a:r>
          </a:p>
          <a:p>
            <a:endParaRPr lang="en-US" b="1" dirty="0"/>
          </a:p>
          <a:p>
            <a:r>
              <a:rPr lang="en-US" b="1" dirty="0"/>
              <a:t>Controlling</a:t>
            </a:r>
          </a:p>
          <a:p>
            <a:pPr lvl="2"/>
            <a:r>
              <a:rPr lang="en-US" dirty="0"/>
              <a:t>Traditional</a:t>
            </a:r>
          </a:p>
          <a:p>
            <a:pPr lvl="2"/>
            <a:r>
              <a:rPr lang="en-US" dirty="0"/>
              <a:t>Data or Model based</a:t>
            </a:r>
          </a:p>
          <a:p>
            <a:endParaRPr lang="en-US" dirty="0"/>
          </a:p>
        </p:txBody>
      </p:sp>
      <p:sp>
        <p:nvSpPr>
          <p:cNvPr id="4" name="Footer Placeholder 3">
            <a:extLst>
              <a:ext uri="{FF2B5EF4-FFF2-40B4-BE49-F238E27FC236}">
                <a16:creationId xmlns:a16="http://schemas.microsoft.com/office/drawing/2014/main" id="{956CA77C-7F61-4267-A5F0-D2B7CFCE6A27}"/>
              </a:ext>
            </a:extLst>
          </p:cNvPr>
          <p:cNvSpPr>
            <a:spLocks noGrp="1"/>
          </p:cNvSpPr>
          <p:nvPr>
            <p:ph type="ftr" sz="quarter" idx="11"/>
          </p:nvPr>
        </p:nvSpPr>
        <p:spPr/>
        <p:txBody>
          <a:bodyPr/>
          <a:lstStyle/>
          <a:p>
            <a:r>
              <a:rPr lang="en-GB" dirty="0"/>
              <a:t>State of the art</a:t>
            </a:r>
          </a:p>
        </p:txBody>
      </p:sp>
      <p:sp>
        <p:nvSpPr>
          <p:cNvPr id="5" name="Slide Number Placeholder 4">
            <a:extLst>
              <a:ext uri="{FF2B5EF4-FFF2-40B4-BE49-F238E27FC236}">
                <a16:creationId xmlns:a16="http://schemas.microsoft.com/office/drawing/2014/main" id="{BA48EA7A-B0B4-47A7-9C39-C2B3257EE908}"/>
              </a:ext>
            </a:extLst>
          </p:cNvPr>
          <p:cNvSpPr>
            <a:spLocks noGrp="1"/>
          </p:cNvSpPr>
          <p:nvPr>
            <p:ph type="sldNum" sz="quarter" idx="12"/>
          </p:nvPr>
        </p:nvSpPr>
        <p:spPr/>
        <p:txBody>
          <a:bodyPr/>
          <a:lstStyle/>
          <a:p>
            <a:fld id="{C194BDB0-F4EA-4DD6-8281-CCE2440D0CE0}" type="slidenum">
              <a:rPr lang="en-GB" smtClean="0"/>
              <a:t>14</a:t>
            </a:fld>
            <a:endParaRPr lang="en-GB" dirty="0"/>
          </a:p>
        </p:txBody>
      </p:sp>
    </p:spTree>
    <p:extLst>
      <p:ext uri="{BB962C8B-B14F-4D97-AF65-F5344CB8AC3E}">
        <p14:creationId xmlns:p14="http://schemas.microsoft.com/office/powerpoint/2010/main" val="3935060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644CB-EAF9-4037-84E8-285CF9640BEF}"/>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10CC1E93-62D8-42BF-8549-F0E77957A5D2}"/>
              </a:ext>
            </a:extLst>
          </p:cNvPr>
          <p:cNvSpPr>
            <a:spLocks noGrp="1"/>
          </p:cNvSpPr>
          <p:nvPr>
            <p:ph idx="1"/>
          </p:nvPr>
        </p:nvSpPr>
        <p:spPr/>
        <p:txBody>
          <a:bodyPr/>
          <a:lstStyle/>
          <a:p>
            <a:pPr lvl="2"/>
            <a:r>
              <a:rPr lang="en-US" dirty="0"/>
              <a:t>Integration methods</a:t>
            </a:r>
          </a:p>
          <a:p>
            <a:pPr lvl="2"/>
            <a:r>
              <a:rPr lang="en-US" dirty="0"/>
              <a:t>Orchestration methods</a:t>
            </a:r>
          </a:p>
          <a:p>
            <a:pPr lvl="2"/>
            <a:r>
              <a:rPr lang="en-GB" dirty="0"/>
              <a:t>DTs in bioprocessing</a:t>
            </a:r>
          </a:p>
        </p:txBody>
      </p:sp>
      <p:sp>
        <p:nvSpPr>
          <p:cNvPr id="4" name="Footer Placeholder 3">
            <a:extLst>
              <a:ext uri="{FF2B5EF4-FFF2-40B4-BE49-F238E27FC236}">
                <a16:creationId xmlns:a16="http://schemas.microsoft.com/office/drawing/2014/main" id="{662CF768-5D15-4592-8B1A-F10119AB46B8}"/>
              </a:ext>
            </a:extLst>
          </p:cNvPr>
          <p:cNvSpPr>
            <a:spLocks noGrp="1"/>
          </p:cNvSpPr>
          <p:nvPr>
            <p:ph type="ftr" sz="quarter" idx="11"/>
          </p:nvPr>
        </p:nvSpPr>
        <p:spPr/>
        <p:txBody>
          <a:bodyPr/>
          <a:lstStyle/>
          <a:p>
            <a:r>
              <a:rPr lang="en-GB" dirty="0"/>
              <a:t>Related work</a:t>
            </a:r>
          </a:p>
        </p:txBody>
      </p:sp>
      <p:sp>
        <p:nvSpPr>
          <p:cNvPr id="5" name="Slide Number Placeholder 4">
            <a:extLst>
              <a:ext uri="{FF2B5EF4-FFF2-40B4-BE49-F238E27FC236}">
                <a16:creationId xmlns:a16="http://schemas.microsoft.com/office/drawing/2014/main" id="{A36FAD28-C021-4029-AAF2-3435AD887564}"/>
              </a:ext>
            </a:extLst>
          </p:cNvPr>
          <p:cNvSpPr>
            <a:spLocks noGrp="1"/>
          </p:cNvSpPr>
          <p:nvPr>
            <p:ph type="sldNum" sz="quarter" idx="12"/>
          </p:nvPr>
        </p:nvSpPr>
        <p:spPr/>
        <p:txBody>
          <a:bodyPr/>
          <a:lstStyle/>
          <a:p>
            <a:fld id="{C194BDB0-F4EA-4DD6-8281-CCE2440D0CE0}" type="slidenum">
              <a:rPr lang="en-GB" smtClean="0"/>
              <a:t>15</a:t>
            </a:fld>
            <a:endParaRPr lang="en-GB" dirty="0"/>
          </a:p>
        </p:txBody>
      </p:sp>
    </p:spTree>
    <p:extLst>
      <p:ext uri="{BB962C8B-B14F-4D97-AF65-F5344CB8AC3E}">
        <p14:creationId xmlns:p14="http://schemas.microsoft.com/office/powerpoint/2010/main" val="2216424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3326B-A791-42CB-924F-895EDE467585}"/>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DF102609-70D6-4F3E-9AFD-E12FC4E47292}"/>
              </a:ext>
            </a:extLst>
          </p:cNvPr>
          <p:cNvSpPr>
            <a:spLocks noGrp="1"/>
          </p:cNvSpPr>
          <p:nvPr>
            <p:ph idx="1"/>
          </p:nvPr>
        </p:nvSpPr>
        <p:spPr>
          <a:xfrm>
            <a:off x="758825" y="963701"/>
            <a:ext cx="2215195" cy="344605"/>
          </a:xfrm>
        </p:spPr>
        <p:txBody>
          <a:bodyPr/>
          <a:lstStyle/>
          <a:p>
            <a:r>
              <a:rPr lang="en-US" dirty="0"/>
              <a:t>Integration methods</a:t>
            </a:r>
          </a:p>
        </p:txBody>
      </p:sp>
      <p:sp>
        <p:nvSpPr>
          <p:cNvPr id="4" name="Footer Placeholder 3">
            <a:extLst>
              <a:ext uri="{FF2B5EF4-FFF2-40B4-BE49-F238E27FC236}">
                <a16:creationId xmlns:a16="http://schemas.microsoft.com/office/drawing/2014/main" id="{75DE3822-1467-4E27-B888-D778CD40FAE0}"/>
              </a:ext>
            </a:extLst>
          </p:cNvPr>
          <p:cNvSpPr>
            <a:spLocks noGrp="1"/>
          </p:cNvSpPr>
          <p:nvPr>
            <p:ph type="ftr" sz="quarter" idx="11"/>
          </p:nvPr>
        </p:nvSpPr>
        <p:spPr/>
        <p:txBody>
          <a:bodyPr/>
          <a:lstStyle/>
          <a:p>
            <a:r>
              <a:rPr lang="en-GB" dirty="0"/>
              <a:t>Related work</a:t>
            </a:r>
          </a:p>
        </p:txBody>
      </p:sp>
      <p:sp>
        <p:nvSpPr>
          <p:cNvPr id="5" name="Slide Number Placeholder 4">
            <a:extLst>
              <a:ext uri="{FF2B5EF4-FFF2-40B4-BE49-F238E27FC236}">
                <a16:creationId xmlns:a16="http://schemas.microsoft.com/office/drawing/2014/main" id="{C346F0C4-93B7-420F-B7BC-FCBB5D78964D}"/>
              </a:ext>
            </a:extLst>
          </p:cNvPr>
          <p:cNvSpPr>
            <a:spLocks noGrp="1"/>
          </p:cNvSpPr>
          <p:nvPr>
            <p:ph type="sldNum" sz="quarter" idx="12"/>
          </p:nvPr>
        </p:nvSpPr>
        <p:spPr/>
        <p:txBody>
          <a:bodyPr/>
          <a:lstStyle/>
          <a:p>
            <a:fld id="{C194BDB0-F4EA-4DD6-8281-CCE2440D0CE0}" type="slidenum">
              <a:rPr lang="en-GB" smtClean="0"/>
              <a:t>16</a:t>
            </a:fld>
            <a:endParaRPr lang="en-GB" dirty="0"/>
          </a:p>
        </p:txBody>
      </p:sp>
      <p:pic>
        <p:nvPicPr>
          <p:cNvPr id="2056" name="Picture 8" descr="Modelica Newsletter 2014-3 — Modelica Association">
            <a:extLst>
              <a:ext uri="{FF2B5EF4-FFF2-40B4-BE49-F238E27FC236}">
                <a16:creationId xmlns:a16="http://schemas.microsoft.com/office/drawing/2014/main" id="{26BFE051-89EA-4900-A0FE-71CE048EA0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8328" y="1631250"/>
            <a:ext cx="2787905" cy="2560321"/>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E3F40904-24C6-40A0-892E-2D935FD79844}"/>
              </a:ext>
            </a:extLst>
          </p:cNvPr>
          <p:cNvSpPr/>
          <p:nvPr/>
        </p:nvSpPr>
        <p:spPr>
          <a:xfrm>
            <a:off x="5282214" y="1186505"/>
            <a:ext cx="3222594" cy="323885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F51E496E-61FB-4643-8E8C-9B2C821940BB}"/>
              </a:ext>
            </a:extLst>
          </p:cNvPr>
          <p:cNvPicPr>
            <a:picLocks noChangeAspect="1"/>
          </p:cNvPicPr>
          <p:nvPr/>
        </p:nvPicPr>
        <p:blipFill>
          <a:blip r:embed="rId4"/>
          <a:stretch>
            <a:fillRect/>
          </a:stretch>
        </p:blipFill>
        <p:spPr>
          <a:xfrm>
            <a:off x="1102773" y="1936465"/>
            <a:ext cx="3526145" cy="2214187"/>
          </a:xfrm>
          <a:prstGeom prst="rect">
            <a:avLst/>
          </a:prstGeom>
        </p:spPr>
      </p:pic>
      <p:sp>
        <p:nvSpPr>
          <p:cNvPr id="15" name="Content Placeholder 2">
            <a:extLst>
              <a:ext uri="{FF2B5EF4-FFF2-40B4-BE49-F238E27FC236}">
                <a16:creationId xmlns:a16="http://schemas.microsoft.com/office/drawing/2014/main" id="{1F32757E-3CFD-4ED4-8D8C-78B4F9299FD2}"/>
              </a:ext>
            </a:extLst>
          </p:cNvPr>
          <p:cNvSpPr txBox="1">
            <a:spLocks/>
          </p:cNvSpPr>
          <p:nvPr/>
        </p:nvSpPr>
        <p:spPr>
          <a:xfrm>
            <a:off x="5468328" y="1283031"/>
            <a:ext cx="221519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FMI</a:t>
            </a:r>
          </a:p>
        </p:txBody>
      </p:sp>
      <p:sp>
        <p:nvSpPr>
          <p:cNvPr id="16" name="Content Placeholder 2">
            <a:extLst>
              <a:ext uri="{FF2B5EF4-FFF2-40B4-BE49-F238E27FC236}">
                <a16:creationId xmlns:a16="http://schemas.microsoft.com/office/drawing/2014/main" id="{25DDCAEE-224F-43CA-BB7F-E2C22A3EA7F9}"/>
              </a:ext>
            </a:extLst>
          </p:cNvPr>
          <p:cNvSpPr txBox="1">
            <a:spLocks/>
          </p:cNvSpPr>
          <p:nvPr/>
        </p:nvSpPr>
        <p:spPr>
          <a:xfrm>
            <a:off x="1102772" y="1554652"/>
            <a:ext cx="221519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CAPE-OPEN</a:t>
            </a:r>
          </a:p>
        </p:txBody>
      </p:sp>
      <p:sp>
        <p:nvSpPr>
          <p:cNvPr id="17" name="Rectangle 16">
            <a:extLst>
              <a:ext uri="{FF2B5EF4-FFF2-40B4-BE49-F238E27FC236}">
                <a16:creationId xmlns:a16="http://schemas.microsoft.com/office/drawing/2014/main" id="{4ACD7C96-F87C-456D-9788-DE2E558BA56A}"/>
              </a:ext>
            </a:extLst>
          </p:cNvPr>
          <p:cNvSpPr/>
          <p:nvPr/>
        </p:nvSpPr>
        <p:spPr>
          <a:xfrm>
            <a:off x="901162" y="1424401"/>
            <a:ext cx="3865947" cy="30009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560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p:bldP spid="16" grpId="0"/>
      <p:bldP spid="1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3326B-A791-42CB-924F-895EDE467585}"/>
              </a:ext>
            </a:extLst>
          </p:cNvPr>
          <p:cNvSpPr>
            <a:spLocks noGrp="1"/>
          </p:cNvSpPr>
          <p:nvPr>
            <p:ph type="title"/>
          </p:nvPr>
        </p:nvSpPr>
        <p:spPr>
          <a:xfrm>
            <a:off x="758825" y="788229"/>
            <a:ext cx="4231893" cy="269519"/>
          </a:xfrm>
        </p:spPr>
        <p:txBody>
          <a:bodyPr/>
          <a:lstStyle/>
          <a:p>
            <a:r>
              <a:rPr lang="en-US" dirty="0"/>
              <a:t>Related work</a:t>
            </a:r>
          </a:p>
        </p:txBody>
      </p:sp>
      <p:sp>
        <p:nvSpPr>
          <p:cNvPr id="3" name="Content Placeholder 2">
            <a:extLst>
              <a:ext uri="{FF2B5EF4-FFF2-40B4-BE49-F238E27FC236}">
                <a16:creationId xmlns:a16="http://schemas.microsoft.com/office/drawing/2014/main" id="{DF102609-70D6-4F3E-9AFD-E12FC4E47292}"/>
              </a:ext>
            </a:extLst>
          </p:cNvPr>
          <p:cNvSpPr>
            <a:spLocks noGrp="1"/>
          </p:cNvSpPr>
          <p:nvPr>
            <p:ph idx="1"/>
          </p:nvPr>
        </p:nvSpPr>
        <p:spPr>
          <a:xfrm>
            <a:off x="758825" y="1129370"/>
            <a:ext cx="2614691" cy="317972"/>
          </a:xfrm>
        </p:spPr>
        <p:txBody>
          <a:bodyPr/>
          <a:lstStyle/>
          <a:p>
            <a:r>
              <a:rPr lang="en-US" dirty="0"/>
              <a:t>Orchestration methods</a:t>
            </a:r>
          </a:p>
        </p:txBody>
      </p:sp>
      <p:sp>
        <p:nvSpPr>
          <p:cNvPr id="4" name="Footer Placeholder 3">
            <a:extLst>
              <a:ext uri="{FF2B5EF4-FFF2-40B4-BE49-F238E27FC236}">
                <a16:creationId xmlns:a16="http://schemas.microsoft.com/office/drawing/2014/main" id="{75DE3822-1467-4E27-B888-D778CD40FAE0}"/>
              </a:ext>
            </a:extLst>
          </p:cNvPr>
          <p:cNvSpPr>
            <a:spLocks noGrp="1"/>
          </p:cNvSpPr>
          <p:nvPr>
            <p:ph type="ftr" sz="quarter" idx="11"/>
          </p:nvPr>
        </p:nvSpPr>
        <p:spPr/>
        <p:txBody>
          <a:bodyPr/>
          <a:lstStyle/>
          <a:p>
            <a:r>
              <a:rPr lang="en-GB" dirty="0"/>
              <a:t>Related work</a:t>
            </a:r>
          </a:p>
        </p:txBody>
      </p:sp>
      <p:sp>
        <p:nvSpPr>
          <p:cNvPr id="5" name="Slide Number Placeholder 4">
            <a:extLst>
              <a:ext uri="{FF2B5EF4-FFF2-40B4-BE49-F238E27FC236}">
                <a16:creationId xmlns:a16="http://schemas.microsoft.com/office/drawing/2014/main" id="{C346F0C4-93B7-420F-B7BC-FCBB5D78964D}"/>
              </a:ext>
            </a:extLst>
          </p:cNvPr>
          <p:cNvSpPr>
            <a:spLocks noGrp="1"/>
          </p:cNvSpPr>
          <p:nvPr>
            <p:ph type="sldNum" sz="quarter" idx="12"/>
          </p:nvPr>
        </p:nvSpPr>
        <p:spPr/>
        <p:txBody>
          <a:bodyPr/>
          <a:lstStyle/>
          <a:p>
            <a:fld id="{C194BDB0-F4EA-4DD6-8281-CCE2440D0CE0}" type="slidenum">
              <a:rPr lang="en-GB" smtClean="0"/>
              <a:t>17</a:t>
            </a:fld>
            <a:endParaRPr lang="en-GB" dirty="0"/>
          </a:p>
        </p:txBody>
      </p:sp>
      <p:pic>
        <p:nvPicPr>
          <p:cNvPr id="3074" name="Picture 2" descr="Systems Modeling Language (SysML) | Enterprise Architect User Guide">
            <a:extLst>
              <a:ext uri="{FF2B5EF4-FFF2-40B4-BE49-F238E27FC236}">
                <a16:creationId xmlns:a16="http://schemas.microsoft.com/office/drawing/2014/main" id="{2CE30D12-2272-431F-9819-9E3843FD349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1000" y="2136925"/>
            <a:ext cx="2753963" cy="158290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2B0A633-E053-418E-9E29-82747EBDF52C}"/>
              </a:ext>
            </a:extLst>
          </p:cNvPr>
          <p:cNvPicPr>
            <a:picLocks noChangeAspect="1"/>
          </p:cNvPicPr>
          <p:nvPr/>
        </p:nvPicPr>
        <p:blipFill>
          <a:blip r:embed="rId4"/>
          <a:stretch>
            <a:fillRect/>
          </a:stretch>
        </p:blipFill>
        <p:spPr>
          <a:xfrm>
            <a:off x="3183190" y="2170563"/>
            <a:ext cx="3026285" cy="1529071"/>
          </a:xfrm>
          <a:prstGeom prst="rect">
            <a:avLst/>
          </a:prstGeom>
        </p:spPr>
      </p:pic>
      <p:sp>
        <p:nvSpPr>
          <p:cNvPr id="9" name="Content Placeholder 2">
            <a:extLst>
              <a:ext uri="{FF2B5EF4-FFF2-40B4-BE49-F238E27FC236}">
                <a16:creationId xmlns:a16="http://schemas.microsoft.com/office/drawing/2014/main" id="{D537BF16-8E42-41EF-9C98-2F58F3CB9ABA}"/>
              </a:ext>
            </a:extLst>
          </p:cNvPr>
          <p:cNvSpPr txBox="1">
            <a:spLocks/>
          </p:cNvSpPr>
          <p:nvPr/>
        </p:nvSpPr>
        <p:spPr>
          <a:xfrm>
            <a:off x="412756" y="1715006"/>
            <a:ext cx="221519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err="1"/>
              <a:t>SysML</a:t>
            </a:r>
            <a:endParaRPr lang="en-US" dirty="0"/>
          </a:p>
        </p:txBody>
      </p:sp>
      <p:sp>
        <p:nvSpPr>
          <p:cNvPr id="11" name="Content Placeholder 2">
            <a:extLst>
              <a:ext uri="{FF2B5EF4-FFF2-40B4-BE49-F238E27FC236}">
                <a16:creationId xmlns:a16="http://schemas.microsoft.com/office/drawing/2014/main" id="{16041309-0EDA-43F8-8CE8-21C21D2B195A}"/>
              </a:ext>
            </a:extLst>
          </p:cNvPr>
          <p:cNvSpPr txBox="1">
            <a:spLocks/>
          </p:cNvSpPr>
          <p:nvPr/>
        </p:nvSpPr>
        <p:spPr>
          <a:xfrm>
            <a:off x="3220283" y="1715006"/>
            <a:ext cx="221519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Ptolemy II</a:t>
            </a:r>
          </a:p>
          <a:p>
            <a:endParaRPr lang="en-US" dirty="0"/>
          </a:p>
        </p:txBody>
      </p:sp>
      <p:pic>
        <p:nvPicPr>
          <p:cNvPr id="3076" name="Picture 4" descr="Microservices architecture on AWS - Implementing Microservices on AWS">
            <a:extLst>
              <a:ext uri="{FF2B5EF4-FFF2-40B4-BE49-F238E27FC236}">
                <a16:creationId xmlns:a16="http://schemas.microsoft.com/office/drawing/2014/main" id="{8511631E-74D7-4F07-A8DE-0C806B5147D2}"/>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7800" b="20003"/>
          <a:stretch/>
        </p:blipFill>
        <p:spPr bwMode="auto">
          <a:xfrm>
            <a:off x="6337702" y="2163841"/>
            <a:ext cx="2684639" cy="1529071"/>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8836C088-2DEF-480D-97C5-CE293690233B}"/>
              </a:ext>
            </a:extLst>
          </p:cNvPr>
          <p:cNvSpPr txBox="1">
            <a:spLocks/>
          </p:cNvSpPr>
          <p:nvPr/>
        </p:nvSpPr>
        <p:spPr>
          <a:xfrm>
            <a:off x="6435357" y="1691526"/>
            <a:ext cx="221519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SOA</a:t>
            </a:r>
          </a:p>
          <a:p>
            <a:endParaRPr lang="en-US" dirty="0"/>
          </a:p>
        </p:txBody>
      </p:sp>
      <p:sp>
        <p:nvSpPr>
          <p:cNvPr id="14" name="Rectangle 13">
            <a:extLst>
              <a:ext uri="{FF2B5EF4-FFF2-40B4-BE49-F238E27FC236}">
                <a16:creationId xmlns:a16="http://schemas.microsoft.com/office/drawing/2014/main" id="{C89AEC29-E9F2-47E6-A61B-48AA3942F20F}"/>
              </a:ext>
            </a:extLst>
          </p:cNvPr>
          <p:cNvSpPr/>
          <p:nvPr/>
        </p:nvSpPr>
        <p:spPr>
          <a:xfrm>
            <a:off x="300999" y="1711292"/>
            <a:ext cx="2747565" cy="22839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54D98A7-BC5B-471C-B768-C042C556DC81}"/>
              </a:ext>
            </a:extLst>
          </p:cNvPr>
          <p:cNvSpPr/>
          <p:nvPr/>
        </p:nvSpPr>
        <p:spPr>
          <a:xfrm>
            <a:off x="3179992" y="1711292"/>
            <a:ext cx="3026284" cy="22839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CBFEED9-7AF5-48BA-AFB2-788918C03FA0}"/>
              </a:ext>
            </a:extLst>
          </p:cNvPr>
          <p:cNvSpPr/>
          <p:nvPr/>
        </p:nvSpPr>
        <p:spPr>
          <a:xfrm>
            <a:off x="6337702" y="1708938"/>
            <a:ext cx="2684639" cy="22839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3788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7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P spid="14" grpId="0" animBg="1"/>
      <p:bldP spid="15" grpId="0" animBg="1"/>
      <p:bldP spid="1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3326B-A791-42CB-924F-895EDE467585}"/>
              </a:ext>
            </a:extLst>
          </p:cNvPr>
          <p:cNvSpPr>
            <a:spLocks noGrp="1"/>
          </p:cNvSpPr>
          <p:nvPr>
            <p:ph type="title"/>
          </p:nvPr>
        </p:nvSpPr>
        <p:spPr>
          <a:xfrm>
            <a:off x="758825" y="585793"/>
            <a:ext cx="3595688" cy="732238"/>
          </a:xfrm>
        </p:spPr>
        <p:txBody>
          <a:bodyPr anchor="t">
            <a:normAutofit/>
          </a:bodyPr>
          <a:lstStyle/>
          <a:p>
            <a:r>
              <a:rPr lang="en-US" sz="2700" b="1" dirty="0"/>
              <a:t>Related work</a:t>
            </a:r>
          </a:p>
        </p:txBody>
      </p:sp>
      <p:sp>
        <p:nvSpPr>
          <p:cNvPr id="3" name="Content Placeholder 2">
            <a:extLst>
              <a:ext uri="{FF2B5EF4-FFF2-40B4-BE49-F238E27FC236}">
                <a16:creationId xmlns:a16="http://schemas.microsoft.com/office/drawing/2014/main" id="{DF102609-70D6-4F3E-9AFD-E12FC4E47292}"/>
              </a:ext>
            </a:extLst>
          </p:cNvPr>
          <p:cNvSpPr>
            <a:spLocks noGrp="1"/>
          </p:cNvSpPr>
          <p:nvPr>
            <p:ph sz="half" idx="1"/>
          </p:nvPr>
        </p:nvSpPr>
        <p:spPr>
          <a:xfrm>
            <a:off x="755650" y="1137237"/>
            <a:ext cx="3598863" cy="3091864"/>
          </a:xfrm>
        </p:spPr>
        <p:txBody>
          <a:bodyPr>
            <a:normAutofit/>
          </a:bodyPr>
          <a:lstStyle/>
          <a:p>
            <a:pPr>
              <a:lnSpc>
                <a:spcPct val="90000"/>
              </a:lnSpc>
              <a:spcAft>
                <a:spcPts val="600"/>
              </a:spcAft>
            </a:pPr>
            <a:r>
              <a:rPr lang="en-US" sz="1500" dirty="0"/>
              <a:t>DTs in bioprocessing</a:t>
            </a:r>
          </a:p>
          <a:p>
            <a:pPr>
              <a:lnSpc>
                <a:spcPct val="90000"/>
              </a:lnSpc>
              <a:spcAft>
                <a:spcPts val="600"/>
              </a:spcAft>
            </a:pPr>
            <a:endParaRPr lang="en-US" sz="1500" dirty="0"/>
          </a:p>
          <a:p>
            <a:pPr lvl="2">
              <a:lnSpc>
                <a:spcPct val="90000"/>
              </a:lnSpc>
              <a:spcAft>
                <a:spcPts val="600"/>
              </a:spcAft>
            </a:pPr>
            <a:r>
              <a:rPr lang="en-US" sz="1500" dirty="0"/>
              <a:t>Ethanol fermentation (Lopez 2020)</a:t>
            </a:r>
          </a:p>
          <a:p>
            <a:pPr marL="0" lvl="2" indent="0">
              <a:lnSpc>
                <a:spcPct val="90000"/>
              </a:lnSpc>
              <a:spcAft>
                <a:spcPts val="600"/>
              </a:spcAft>
              <a:buNone/>
            </a:pPr>
            <a:endParaRPr lang="en-US" sz="1500" dirty="0"/>
          </a:p>
          <a:p>
            <a:pPr marL="0" lvl="2" indent="0">
              <a:lnSpc>
                <a:spcPct val="90000"/>
              </a:lnSpc>
              <a:spcAft>
                <a:spcPts val="600"/>
              </a:spcAft>
              <a:buNone/>
            </a:pPr>
            <a:endParaRPr lang="en-US" sz="1500" dirty="0"/>
          </a:p>
          <a:p>
            <a:pPr marL="0" lvl="2" indent="0">
              <a:lnSpc>
                <a:spcPct val="90000"/>
              </a:lnSpc>
              <a:spcAft>
                <a:spcPts val="600"/>
              </a:spcAft>
              <a:buNone/>
            </a:pPr>
            <a:endParaRPr lang="en-US" sz="1500" dirty="0"/>
          </a:p>
          <a:p>
            <a:pPr lvl="2">
              <a:lnSpc>
                <a:spcPct val="90000"/>
              </a:lnSpc>
              <a:spcAft>
                <a:spcPts val="600"/>
              </a:spcAft>
            </a:pPr>
            <a:r>
              <a:rPr lang="en-US" sz="1500" dirty="0"/>
              <a:t>Antibodies production (</a:t>
            </a:r>
            <a:r>
              <a:rPr lang="en-US" sz="1500" dirty="0" err="1"/>
              <a:t>Feidl</a:t>
            </a:r>
            <a:r>
              <a:rPr lang="en-US" sz="1500" dirty="0"/>
              <a:t> 2019)</a:t>
            </a:r>
          </a:p>
          <a:p>
            <a:pPr lvl="2">
              <a:lnSpc>
                <a:spcPct val="90000"/>
              </a:lnSpc>
              <a:spcAft>
                <a:spcPts val="600"/>
              </a:spcAft>
            </a:pPr>
            <a:endParaRPr lang="en-US" sz="1500" dirty="0"/>
          </a:p>
          <a:p>
            <a:pPr lvl="2">
              <a:lnSpc>
                <a:spcPct val="90000"/>
              </a:lnSpc>
              <a:spcAft>
                <a:spcPts val="600"/>
              </a:spcAft>
            </a:pPr>
            <a:endParaRPr lang="en-US" sz="1500" dirty="0"/>
          </a:p>
          <a:p>
            <a:pPr lvl="2">
              <a:lnSpc>
                <a:spcPct val="90000"/>
              </a:lnSpc>
              <a:spcAft>
                <a:spcPts val="600"/>
              </a:spcAft>
            </a:pPr>
            <a:endParaRPr lang="en-US" sz="1500" dirty="0"/>
          </a:p>
          <a:p>
            <a:pPr lvl="2">
              <a:lnSpc>
                <a:spcPct val="90000"/>
              </a:lnSpc>
              <a:spcAft>
                <a:spcPts val="600"/>
              </a:spcAft>
            </a:pPr>
            <a:r>
              <a:rPr lang="en-US" sz="1500" dirty="0"/>
              <a:t>Ketchup production (Eppinger 2021)</a:t>
            </a:r>
          </a:p>
        </p:txBody>
      </p:sp>
      <p:pic>
        <p:nvPicPr>
          <p:cNvPr id="11" name="Picture 10">
            <a:extLst>
              <a:ext uri="{FF2B5EF4-FFF2-40B4-BE49-F238E27FC236}">
                <a16:creationId xmlns:a16="http://schemas.microsoft.com/office/drawing/2014/main" id="{C2C9571A-3848-466B-95AA-5A0D5DC7F723}"/>
              </a:ext>
            </a:extLst>
          </p:cNvPr>
          <p:cNvPicPr>
            <a:picLocks noChangeAspect="1"/>
          </p:cNvPicPr>
          <p:nvPr/>
        </p:nvPicPr>
        <p:blipFill>
          <a:blip r:embed="rId3"/>
          <a:stretch>
            <a:fillRect/>
          </a:stretch>
        </p:blipFill>
        <p:spPr>
          <a:xfrm>
            <a:off x="4097061" y="1038989"/>
            <a:ext cx="4377484" cy="897383"/>
          </a:xfrm>
          <a:prstGeom prst="rect">
            <a:avLst/>
          </a:prstGeom>
          <a:noFill/>
        </p:spPr>
      </p:pic>
      <p:sp>
        <p:nvSpPr>
          <p:cNvPr id="4" name="Footer Placeholder 3">
            <a:extLst>
              <a:ext uri="{FF2B5EF4-FFF2-40B4-BE49-F238E27FC236}">
                <a16:creationId xmlns:a16="http://schemas.microsoft.com/office/drawing/2014/main" id="{75DE3822-1467-4E27-B888-D778CD40FAE0}"/>
              </a:ext>
            </a:extLst>
          </p:cNvPr>
          <p:cNvSpPr>
            <a:spLocks noGrp="1"/>
          </p:cNvSpPr>
          <p:nvPr>
            <p:ph type="ftr" sz="quarter" idx="11"/>
          </p:nvPr>
        </p:nvSpPr>
        <p:spPr>
          <a:xfrm>
            <a:off x="1114426" y="4568400"/>
            <a:ext cx="7042149" cy="576000"/>
          </a:xfrm>
        </p:spPr>
        <p:txBody>
          <a:bodyPr anchor="ctr">
            <a:normAutofit/>
          </a:bodyPr>
          <a:lstStyle/>
          <a:p>
            <a:pPr>
              <a:spcAft>
                <a:spcPts val="600"/>
              </a:spcAft>
            </a:pPr>
            <a:r>
              <a:rPr lang="en-GB" dirty="0"/>
              <a:t>Related work</a:t>
            </a:r>
            <a:endParaRPr lang="en-GB"/>
          </a:p>
        </p:txBody>
      </p:sp>
      <p:sp>
        <p:nvSpPr>
          <p:cNvPr id="5" name="Slide Number Placeholder 4">
            <a:extLst>
              <a:ext uri="{FF2B5EF4-FFF2-40B4-BE49-F238E27FC236}">
                <a16:creationId xmlns:a16="http://schemas.microsoft.com/office/drawing/2014/main" id="{C346F0C4-93B7-420F-B7BC-FCBB5D78964D}"/>
              </a:ext>
            </a:extLst>
          </p:cNvPr>
          <p:cNvSpPr>
            <a:spLocks noGrp="1"/>
          </p:cNvSpPr>
          <p:nvPr>
            <p:ph type="sldNum" sz="quarter" idx="12"/>
          </p:nvPr>
        </p:nvSpPr>
        <p:spPr>
          <a:xfrm>
            <a:off x="2" y="4568400"/>
            <a:ext cx="1114424" cy="572286"/>
          </a:xfrm>
        </p:spPr>
        <p:txBody>
          <a:bodyPr anchor="ctr">
            <a:normAutofit/>
          </a:bodyPr>
          <a:lstStyle/>
          <a:p>
            <a:pPr>
              <a:spcAft>
                <a:spcPts val="600"/>
              </a:spcAft>
            </a:pPr>
            <a:fld id="{C194BDB0-F4EA-4DD6-8281-CCE2440D0CE0}" type="slidenum">
              <a:rPr lang="en-GB" smtClean="0"/>
              <a:pPr>
                <a:spcAft>
                  <a:spcPts val="600"/>
                </a:spcAft>
              </a:pPr>
              <a:t>18</a:t>
            </a:fld>
            <a:endParaRPr lang="en-GB"/>
          </a:p>
        </p:txBody>
      </p:sp>
      <p:pic>
        <p:nvPicPr>
          <p:cNvPr id="18" name="Picture 17">
            <a:extLst>
              <a:ext uri="{FF2B5EF4-FFF2-40B4-BE49-F238E27FC236}">
                <a16:creationId xmlns:a16="http://schemas.microsoft.com/office/drawing/2014/main" id="{F296D24E-8B13-458D-AD71-067FCD63E3C1}"/>
              </a:ext>
            </a:extLst>
          </p:cNvPr>
          <p:cNvPicPr>
            <a:picLocks noChangeAspect="1"/>
          </p:cNvPicPr>
          <p:nvPr/>
        </p:nvPicPr>
        <p:blipFill>
          <a:blip r:embed="rId4"/>
          <a:stretch>
            <a:fillRect/>
          </a:stretch>
        </p:blipFill>
        <p:spPr>
          <a:xfrm>
            <a:off x="4097061" y="2052307"/>
            <a:ext cx="3413448" cy="1318832"/>
          </a:xfrm>
          <a:prstGeom prst="rect">
            <a:avLst/>
          </a:prstGeom>
        </p:spPr>
      </p:pic>
      <p:pic>
        <p:nvPicPr>
          <p:cNvPr id="20" name="Picture 19">
            <a:extLst>
              <a:ext uri="{FF2B5EF4-FFF2-40B4-BE49-F238E27FC236}">
                <a16:creationId xmlns:a16="http://schemas.microsoft.com/office/drawing/2014/main" id="{1DD642E0-8EDE-485C-99BF-720D6F569DB3}"/>
              </a:ext>
            </a:extLst>
          </p:cNvPr>
          <p:cNvPicPr>
            <a:picLocks noChangeAspect="1"/>
          </p:cNvPicPr>
          <p:nvPr/>
        </p:nvPicPr>
        <p:blipFill>
          <a:blip r:embed="rId5"/>
          <a:stretch>
            <a:fillRect/>
          </a:stretch>
        </p:blipFill>
        <p:spPr>
          <a:xfrm>
            <a:off x="3966313" y="3487074"/>
            <a:ext cx="4638979" cy="1016919"/>
          </a:xfrm>
          <a:prstGeom prst="rect">
            <a:avLst/>
          </a:prstGeom>
        </p:spPr>
      </p:pic>
    </p:spTree>
    <p:extLst>
      <p:ext uri="{BB962C8B-B14F-4D97-AF65-F5344CB8AC3E}">
        <p14:creationId xmlns:p14="http://schemas.microsoft.com/office/powerpoint/2010/main" val="4218407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526BA-748D-4701-B838-B590D9D0767A}"/>
              </a:ext>
            </a:extLst>
          </p:cNvPr>
          <p:cNvSpPr>
            <a:spLocks noGrp="1"/>
          </p:cNvSpPr>
          <p:nvPr>
            <p:ph type="title"/>
          </p:nvPr>
        </p:nvSpPr>
        <p:spPr/>
        <p:txBody>
          <a:bodyPr/>
          <a:lstStyle/>
          <a:p>
            <a:r>
              <a:rPr lang="en-US" dirty="0"/>
              <a:t>Problem description</a:t>
            </a:r>
          </a:p>
        </p:txBody>
      </p:sp>
      <p:sp>
        <p:nvSpPr>
          <p:cNvPr id="3" name="Content Placeholder 2">
            <a:extLst>
              <a:ext uri="{FF2B5EF4-FFF2-40B4-BE49-F238E27FC236}">
                <a16:creationId xmlns:a16="http://schemas.microsoft.com/office/drawing/2014/main" id="{A349ABB1-30ED-4D7D-B30E-7779EF321761}"/>
              </a:ext>
            </a:extLst>
          </p:cNvPr>
          <p:cNvSpPr>
            <a:spLocks noGrp="1"/>
          </p:cNvSpPr>
          <p:nvPr>
            <p:ph idx="1"/>
          </p:nvPr>
        </p:nvSpPr>
        <p:spPr/>
        <p:txBody>
          <a:bodyPr/>
          <a:lstStyle/>
          <a:p>
            <a:pPr lvl="2"/>
            <a:r>
              <a:rPr lang="en-GB" dirty="0"/>
              <a:t>Significance of the problem </a:t>
            </a:r>
          </a:p>
          <a:p>
            <a:pPr lvl="2"/>
            <a:r>
              <a:rPr lang="en-GB" dirty="0"/>
              <a:t>Problem definition </a:t>
            </a:r>
          </a:p>
          <a:p>
            <a:pPr lvl="2"/>
            <a:r>
              <a:rPr lang="en-GB" dirty="0"/>
              <a:t>Proposed services</a:t>
            </a:r>
          </a:p>
          <a:p>
            <a:pPr lvl="2"/>
            <a:r>
              <a:rPr lang="en-GB" dirty="0"/>
              <a:t>Research questions</a:t>
            </a:r>
          </a:p>
          <a:p>
            <a:endParaRPr lang="en-US" dirty="0"/>
          </a:p>
        </p:txBody>
      </p:sp>
      <p:sp>
        <p:nvSpPr>
          <p:cNvPr id="4" name="Footer Placeholder 3">
            <a:extLst>
              <a:ext uri="{FF2B5EF4-FFF2-40B4-BE49-F238E27FC236}">
                <a16:creationId xmlns:a16="http://schemas.microsoft.com/office/drawing/2014/main" id="{0362E53E-5FCD-4176-9BCF-E2210B2AB19D}"/>
              </a:ext>
            </a:extLst>
          </p:cNvPr>
          <p:cNvSpPr>
            <a:spLocks noGrp="1"/>
          </p:cNvSpPr>
          <p:nvPr>
            <p:ph type="ftr" sz="quarter" idx="11"/>
          </p:nvPr>
        </p:nvSpPr>
        <p:spPr/>
        <p:txBody>
          <a:bodyPr/>
          <a:lstStyle/>
          <a:p>
            <a:r>
              <a:rPr lang="en-GB" dirty="0"/>
              <a:t>Problem description</a:t>
            </a:r>
          </a:p>
        </p:txBody>
      </p:sp>
      <p:sp>
        <p:nvSpPr>
          <p:cNvPr id="5" name="Slide Number Placeholder 4">
            <a:extLst>
              <a:ext uri="{FF2B5EF4-FFF2-40B4-BE49-F238E27FC236}">
                <a16:creationId xmlns:a16="http://schemas.microsoft.com/office/drawing/2014/main" id="{C6873443-5616-4F2E-A5BA-95CA1A07E1D8}"/>
              </a:ext>
            </a:extLst>
          </p:cNvPr>
          <p:cNvSpPr>
            <a:spLocks noGrp="1"/>
          </p:cNvSpPr>
          <p:nvPr>
            <p:ph type="sldNum" sz="quarter" idx="12"/>
          </p:nvPr>
        </p:nvSpPr>
        <p:spPr/>
        <p:txBody>
          <a:bodyPr/>
          <a:lstStyle/>
          <a:p>
            <a:fld id="{C194BDB0-F4EA-4DD6-8281-CCE2440D0CE0}" type="slidenum">
              <a:rPr lang="en-GB" smtClean="0"/>
              <a:t>19</a:t>
            </a:fld>
            <a:endParaRPr lang="en-GB" dirty="0"/>
          </a:p>
        </p:txBody>
      </p:sp>
    </p:spTree>
    <p:extLst>
      <p:ext uri="{BB962C8B-B14F-4D97-AF65-F5344CB8AC3E}">
        <p14:creationId xmlns:p14="http://schemas.microsoft.com/office/powerpoint/2010/main" val="2984963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a:t>Agenda</a:t>
            </a:r>
          </a:p>
        </p:txBody>
      </p:sp>
      <p:sp>
        <p:nvSpPr>
          <p:cNvPr id="3" name="Tijdelijke aanduiding voor inhoud 2"/>
          <p:cNvSpPr>
            <a:spLocks noGrp="1"/>
          </p:cNvSpPr>
          <p:nvPr>
            <p:ph idx="1"/>
          </p:nvPr>
        </p:nvSpPr>
        <p:spPr/>
        <p:txBody>
          <a:bodyPr/>
          <a:lstStyle/>
          <a:p>
            <a:pPr lvl="2"/>
            <a:r>
              <a:rPr lang="en-GB" dirty="0"/>
              <a:t>Introduction </a:t>
            </a:r>
          </a:p>
          <a:p>
            <a:pPr lvl="2"/>
            <a:r>
              <a:rPr lang="en-GB" dirty="0"/>
              <a:t>State of the art</a:t>
            </a:r>
          </a:p>
          <a:p>
            <a:pPr lvl="2"/>
            <a:r>
              <a:rPr lang="en-GB" dirty="0"/>
              <a:t>Related work</a:t>
            </a:r>
          </a:p>
          <a:p>
            <a:pPr lvl="2"/>
            <a:r>
              <a:rPr lang="en-GB" dirty="0"/>
              <a:t>Problem description</a:t>
            </a:r>
          </a:p>
          <a:p>
            <a:pPr lvl="2"/>
            <a:r>
              <a:rPr lang="en-GB" dirty="0"/>
              <a:t>Methodology</a:t>
            </a:r>
          </a:p>
          <a:p>
            <a:pPr lvl="2"/>
            <a:r>
              <a:rPr lang="en-GB" dirty="0"/>
              <a:t>Preliminary outcomes</a:t>
            </a:r>
          </a:p>
          <a:p>
            <a:pPr lvl="2"/>
            <a:r>
              <a:rPr lang="en-GB" dirty="0"/>
              <a:t>Project timeline</a:t>
            </a:r>
          </a:p>
        </p:txBody>
      </p:sp>
      <p:sp>
        <p:nvSpPr>
          <p:cNvPr id="4" name="Tijdelijke aanduiding voor voettekst 3"/>
          <p:cNvSpPr>
            <a:spLocks noGrp="1"/>
          </p:cNvSpPr>
          <p:nvPr>
            <p:ph type="ftr" sz="quarter" idx="11"/>
          </p:nvPr>
        </p:nvSpPr>
        <p:spPr/>
        <p:txBody>
          <a:bodyPr/>
          <a:lstStyle/>
          <a:p>
            <a:r>
              <a:rPr lang="en-GB" dirty="0"/>
              <a:t>Agenda</a:t>
            </a:r>
          </a:p>
        </p:txBody>
      </p:sp>
      <p:sp>
        <p:nvSpPr>
          <p:cNvPr id="5" name="Tijdelijke aanduiding voor dianummer 4"/>
          <p:cNvSpPr>
            <a:spLocks noGrp="1"/>
          </p:cNvSpPr>
          <p:nvPr>
            <p:ph type="sldNum" sz="quarter" idx="12"/>
          </p:nvPr>
        </p:nvSpPr>
        <p:spPr/>
        <p:txBody>
          <a:bodyPr/>
          <a:lstStyle/>
          <a:p>
            <a:fld id="{C194BDB0-F4EA-4DD6-8281-CCE2440D0CE0}" type="slidenum">
              <a:rPr lang="en-GB" smtClean="0"/>
              <a:pPr/>
              <a:t>2</a:t>
            </a:fld>
            <a:endParaRPr lang="en-GB" dirty="0"/>
          </a:p>
        </p:txBody>
      </p:sp>
    </p:spTree>
    <p:extLst>
      <p:ext uri="{BB962C8B-B14F-4D97-AF65-F5344CB8AC3E}">
        <p14:creationId xmlns:p14="http://schemas.microsoft.com/office/powerpoint/2010/main" val="2011167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DB2F1-B1AD-43DC-BDD9-08D3BB0D0724}"/>
              </a:ext>
            </a:extLst>
          </p:cNvPr>
          <p:cNvSpPr>
            <a:spLocks noGrp="1"/>
          </p:cNvSpPr>
          <p:nvPr>
            <p:ph type="title"/>
          </p:nvPr>
        </p:nvSpPr>
        <p:spPr/>
        <p:txBody>
          <a:bodyPr/>
          <a:lstStyle/>
          <a:p>
            <a:r>
              <a:rPr lang="en-US" dirty="0"/>
              <a:t>Significance of the problem </a:t>
            </a:r>
            <a:br>
              <a:rPr lang="en-US" dirty="0"/>
            </a:br>
            <a:endParaRPr lang="en-US" dirty="0"/>
          </a:p>
        </p:txBody>
      </p:sp>
      <p:sp>
        <p:nvSpPr>
          <p:cNvPr id="3" name="Content Placeholder 2">
            <a:extLst>
              <a:ext uri="{FF2B5EF4-FFF2-40B4-BE49-F238E27FC236}">
                <a16:creationId xmlns:a16="http://schemas.microsoft.com/office/drawing/2014/main" id="{02348A24-BA26-4C7F-8CB9-A0F70E6E6B08}"/>
              </a:ext>
            </a:extLst>
          </p:cNvPr>
          <p:cNvSpPr>
            <a:spLocks noGrp="1"/>
          </p:cNvSpPr>
          <p:nvPr>
            <p:ph idx="1"/>
          </p:nvPr>
        </p:nvSpPr>
        <p:spPr/>
        <p:txBody>
          <a:bodyPr/>
          <a:lstStyle/>
          <a:p>
            <a:pPr lvl="2"/>
            <a:r>
              <a:rPr lang="en-GB" dirty="0"/>
              <a:t># models ↑ ⇒ complexity ↑ ↑</a:t>
            </a:r>
          </a:p>
          <a:p>
            <a:pPr lvl="2"/>
            <a:r>
              <a:rPr lang="en-US" dirty="0"/>
              <a:t>Commercial frameworks are available, but many are locked-in to proprietary IP</a:t>
            </a:r>
          </a:p>
          <a:p>
            <a:pPr lvl="2"/>
            <a:r>
              <a:rPr lang="en-US" dirty="0"/>
              <a:t>Need to build frameworks to support </a:t>
            </a:r>
            <a:r>
              <a:rPr lang="en-US" b="1" dirty="0"/>
              <a:t>use cases</a:t>
            </a:r>
            <a:r>
              <a:rPr lang="en-US" dirty="0"/>
              <a:t>, as well as extracting </a:t>
            </a:r>
            <a:r>
              <a:rPr lang="en-US" b="1" dirty="0"/>
              <a:t>general insights</a:t>
            </a:r>
          </a:p>
        </p:txBody>
      </p:sp>
      <p:sp>
        <p:nvSpPr>
          <p:cNvPr id="4" name="Footer Placeholder 3">
            <a:extLst>
              <a:ext uri="{FF2B5EF4-FFF2-40B4-BE49-F238E27FC236}">
                <a16:creationId xmlns:a16="http://schemas.microsoft.com/office/drawing/2014/main" id="{6A1B0056-BE17-45D5-A4EA-057C7F4A3E6A}"/>
              </a:ext>
            </a:extLst>
          </p:cNvPr>
          <p:cNvSpPr>
            <a:spLocks noGrp="1"/>
          </p:cNvSpPr>
          <p:nvPr>
            <p:ph type="ftr" sz="quarter" idx="11"/>
          </p:nvPr>
        </p:nvSpPr>
        <p:spPr/>
        <p:txBody>
          <a:bodyPr/>
          <a:lstStyle/>
          <a:p>
            <a:r>
              <a:rPr lang="en-GB" dirty="0"/>
              <a:t>Problem description</a:t>
            </a:r>
          </a:p>
        </p:txBody>
      </p:sp>
      <p:sp>
        <p:nvSpPr>
          <p:cNvPr id="5" name="Slide Number Placeholder 4">
            <a:extLst>
              <a:ext uri="{FF2B5EF4-FFF2-40B4-BE49-F238E27FC236}">
                <a16:creationId xmlns:a16="http://schemas.microsoft.com/office/drawing/2014/main" id="{D338AAD1-04E3-4B9A-8DFC-EAB14240D4E6}"/>
              </a:ext>
            </a:extLst>
          </p:cNvPr>
          <p:cNvSpPr>
            <a:spLocks noGrp="1"/>
          </p:cNvSpPr>
          <p:nvPr>
            <p:ph type="sldNum" sz="quarter" idx="12"/>
          </p:nvPr>
        </p:nvSpPr>
        <p:spPr/>
        <p:txBody>
          <a:bodyPr/>
          <a:lstStyle/>
          <a:p>
            <a:fld id="{C194BDB0-F4EA-4DD6-8281-CCE2440D0CE0}" type="slidenum">
              <a:rPr lang="en-GB" smtClean="0"/>
              <a:t>20</a:t>
            </a:fld>
            <a:endParaRPr lang="en-GB" dirty="0"/>
          </a:p>
        </p:txBody>
      </p:sp>
    </p:spTree>
    <p:extLst>
      <p:ext uri="{BB962C8B-B14F-4D97-AF65-F5344CB8AC3E}">
        <p14:creationId xmlns:p14="http://schemas.microsoft.com/office/powerpoint/2010/main" val="81582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B9E7A-E441-458A-A1A9-556010EB5CF7}"/>
              </a:ext>
            </a:extLst>
          </p:cNvPr>
          <p:cNvSpPr>
            <a:spLocks noGrp="1"/>
          </p:cNvSpPr>
          <p:nvPr>
            <p:ph type="title"/>
          </p:nvPr>
        </p:nvSpPr>
        <p:spPr/>
        <p:txBody>
          <a:bodyPr/>
          <a:lstStyle/>
          <a:p>
            <a:r>
              <a:rPr lang="en-US" dirty="0"/>
              <a:t>Problem definition</a:t>
            </a:r>
          </a:p>
        </p:txBody>
      </p:sp>
      <p:pic>
        <p:nvPicPr>
          <p:cNvPr id="7" name="Content Placeholder 6">
            <a:extLst>
              <a:ext uri="{FF2B5EF4-FFF2-40B4-BE49-F238E27FC236}">
                <a16:creationId xmlns:a16="http://schemas.microsoft.com/office/drawing/2014/main" id="{1CB6F001-D4A0-4D55-8192-FE440F0ED3A0}"/>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6471" t="20301" r="3768" b="21377"/>
          <a:stretch/>
        </p:blipFill>
        <p:spPr>
          <a:xfrm>
            <a:off x="1239830" y="964970"/>
            <a:ext cx="6594490" cy="3213560"/>
          </a:xfrm>
        </p:spPr>
      </p:pic>
      <p:sp>
        <p:nvSpPr>
          <p:cNvPr id="4" name="Footer Placeholder 3">
            <a:extLst>
              <a:ext uri="{FF2B5EF4-FFF2-40B4-BE49-F238E27FC236}">
                <a16:creationId xmlns:a16="http://schemas.microsoft.com/office/drawing/2014/main" id="{19CE5E28-D99E-4CD1-97AF-5F0EE6938062}"/>
              </a:ext>
            </a:extLst>
          </p:cNvPr>
          <p:cNvSpPr>
            <a:spLocks noGrp="1"/>
          </p:cNvSpPr>
          <p:nvPr>
            <p:ph type="ftr" sz="quarter" idx="11"/>
          </p:nvPr>
        </p:nvSpPr>
        <p:spPr/>
        <p:txBody>
          <a:bodyPr/>
          <a:lstStyle/>
          <a:p>
            <a:r>
              <a:rPr lang="en-GB" dirty="0"/>
              <a:t>Problem description</a:t>
            </a:r>
          </a:p>
        </p:txBody>
      </p:sp>
      <p:sp>
        <p:nvSpPr>
          <p:cNvPr id="5" name="Slide Number Placeholder 4">
            <a:extLst>
              <a:ext uri="{FF2B5EF4-FFF2-40B4-BE49-F238E27FC236}">
                <a16:creationId xmlns:a16="http://schemas.microsoft.com/office/drawing/2014/main" id="{A4BEBADB-30B9-4368-8DE8-10F9F58508A3}"/>
              </a:ext>
            </a:extLst>
          </p:cNvPr>
          <p:cNvSpPr>
            <a:spLocks noGrp="1"/>
          </p:cNvSpPr>
          <p:nvPr>
            <p:ph type="sldNum" sz="quarter" idx="12"/>
          </p:nvPr>
        </p:nvSpPr>
        <p:spPr/>
        <p:txBody>
          <a:bodyPr/>
          <a:lstStyle/>
          <a:p>
            <a:fld id="{C194BDB0-F4EA-4DD6-8281-CCE2440D0CE0}" type="slidenum">
              <a:rPr lang="en-GB" smtClean="0"/>
              <a:t>21</a:t>
            </a:fld>
            <a:endParaRPr lang="en-GB" dirty="0"/>
          </a:p>
        </p:txBody>
      </p:sp>
    </p:spTree>
    <p:extLst>
      <p:ext uri="{BB962C8B-B14F-4D97-AF65-F5344CB8AC3E}">
        <p14:creationId xmlns:p14="http://schemas.microsoft.com/office/powerpoint/2010/main" val="280729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A9827-82EA-4A5D-BD59-DA091C85CCFC}"/>
              </a:ext>
            </a:extLst>
          </p:cNvPr>
          <p:cNvSpPr>
            <a:spLocks noGrp="1"/>
          </p:cNvSpPr>
          <p:nvPr>
            <p:ph type="title"/>
          </p:nvPr>
        </p:nvSpPr>
        <p:spPr/>
        <p:txBody>
          <a:bodyPr/>
          <a:lstStyle/>
          <a:p>
            <a:r>
              <a:rPr lang="en-US" dirty="0"/>
              <a:t>Proposed services</a:t>
            </a:r>
          </a:p>
        </p:txBody>
      </p:sp>
      <p:pic>
        <p:nvPicPr>
          <p:cNvPr id="7" name="Content Placeholder 6">
            <a:extLst>
              <a:ext uri="{FF2B5EF4-FFF2-40B4-BE49-F238E27FC236}">
                <a16:creationId xmlns:a16="http://schemas.microsoft.com/office/drawing/2014/main" id="{F5540316-8030-4CEE-8E58-3E33A4C7F602}"/>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38527" b="25326"/>
          <a:stretch/>
        </p:blipFill>
        <p:spPr>
          <a:xfrm>
            <a:off x="242024" y="1422822"/>
            <a:ext cx="8475848" cy="2297856"/>
          </a:xfrm>
        </p:spPr>
      </p:pic>
      <p:sp>
        <p:nvSpPr>
          <p:cNvPr id="4" name="Footer Placeholder 3">
            <a:extLst>
              <a:ext uri="{FF2B5EF4-FFF2-40B4-BE49-F238E27FC236}">
                <a16:creationId xmlns:a16="http://schemas.microsoft.com/office/drawing/2014/main" id="{6C91F59C-2AB8-4B64-8114-79A8065F9AC5}"/>
              </a:ext>
            </a:extLst>
          </p:cNvPr>
          <p:cNvSpPr>
            <a:spLocks noGrp="1"/>
          </p:cNvSpPr>
          <p:nvPr>
            <p:ph type="ftr" sz="quarter" idx="11"/>
          </p:nvPr>
        </p:nvSpPr>
        <p:spPr/>
        <p:txBody>
          <a:bodyPr/>
          <a:lstStyle/>
          <a:p>
            <a:r>
              <a:rPr lang="en-GB" dirty="0"/>
              <a:t>Problem description</a:t>
            </a:r>
          </a:p>
        </p:txBody>
      </p:sp>
      <p:sp>
        <p:nvSpPr>
          <p:cNvPr id="5" name="Slide Number Placeholder 4">
            <a:extLst>
              <a:ext uri="{FF2B5EF4-FFF2-40B4-BE49-F238E27FC236}">
                <a16:creationId xmlns:a16="http://schemas.microsoft.com/office/drawing/2014/main" id="{EF031007-C367-48B0-9BF7-F3D743C2062B}"/>
              </a:ext>
            </a:extLst>
          </p:cNvPr>
          <p:cNvSpPr>
            <a:spLocks noGrp="1"/>
          </p:cNvSpPr>
          <p:nvPr>
            <p:ph type="sldNum" sz="quarter" idx="12"/>
          </p:nvPr>
        </p:nvSpPr>
        <p:spPr/>
        <p:txBody>
          <a:bodyPr/>
          <a:lstStyle/>
          <a:p>
            <a:fld id="{C194BDB0-F4EA-4DD6-8281-CCE2440D0CE0}" type="slidenum">
              <a:rPr lang="en-GB" smtClean="0"/>
              <a:t>22</a:t>
            </a:fld>
            <a:endParaRPr lang="en-GB" dirty="0"/>
          </a:p>
        </p:txBody>
      </p:sp>
    </p:spTree>
    <p:extLst>
      <p:ext uri="{BB962C8B-B14F-4D97-AF65-F5344CB8AC3E}">
        <p14:creationId xmlns:p14="http://schemas.microsoft.com/office/powerpoint/2010/main" val="2014333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6F649-F682-4B6D-8789-D92562916810}"/>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28D563BF-08E3-4FE3-BDF1-45DFCE231BB6}"/>
              </a:ext>
            </a:extLst>
          </p:cNvPr>
          <p:cNvSpPr>
            <a:spLocks noGrp="1"/>
          </p:cNvSpPr>
          <p:nvPr>
            <p:ph idx="1"/>
          </p:nvPr>
        </p:nvSpPr>
        <p:spPr/>
        <p:txBody>
          <a:bodyPr/>
          <a:lstStyle/>
          <a:p>
            <a:pPr marL="342900" lvl="2" indent="-342900">
              <a:buFont typeface="+mj-lt"/>
              <a:buAutoNum type="arabicPeriod"/>
            </a:pPr>
            <a:r>
              <a:rPr lang="en-GB" dirty="0"/>
              <a:t>What are the</a:t>
            </a:r>
            <a:r>
              <a:rPr lang="en-GB" b="1" dirty="0"/>
              <a:t> key ingredients for integration and orchestration </a:t>
            </a:r>
            <a:r>
              <a:rPr lang="en-GB" dirty="0"/>
              <a:t>of models in different services for a microbrewery DT?</a:t>
            </a:r>
          </a:p>
          <a:p>
            <a:pPr marL="342900" lvl="2" indent="-342900">
              <a:buFont typeface="+mj-lt"/>
              <a:buAutoNum type="arabicPeriod"/>
            </a:pPr>
            <a:r>
              <a:rPr lang="en-GB" dirty="0"/>
              <a:t>How can these ingredients </a:t>
            </a:r>
            <a:r>
              <a:rPr lang="en-GB" b="1" dirty="0"/>
              <a:t>be generalized </a:t>
            </a:r>
            <a:r>
              <a:rPr lang="en-GB" dirty="0"/>
              <a:t>to benefit other industry fields?</a:t>
            </a:r>
          </a:p>
          <a:p>
            <a:pPr marL="342900" lvl="2" indent="-342900">
              <a:buFont typeface="+mj-lt"/>
              <a:buAutoNum type="arabicPeriod"/>
            </a:pPr>
            <a:r>
              <a:rPr lang="en-GB" dirty="0"/>
              <a:t>What</a:t>
            </a:r>
            <a:r>
              <a:rPr lang="en-GB" b="1" dirty="0"/>
              <a:t> framework is suitable </a:t>
            </a:r>
            <a:r>
              <a:rPr lang="en-GB" dirty="0"/>
              <a:t>to support these ingredients?</a:t>
            </a:r>
          </a:p>
          <a:p>
            <a:endParaRPr lang="en-US" dirty="0"/>
          </a:p>
        </p:txBody>
      </p:sp>
      <p:sp>
        <p:nvSpPr>
          <p:cNvPr id="4" name="Footer Placeholder 3">
            <a:extLst>
              <a:ext uri="{FF2B5EF4-FFF2-40B4-BE49-F238E27FC236}">
                <a16:creationId xmlns:a16="http://schemas.microsoft.com/office/drawing/2014/main" id="{DF10B9DF-95E6-4165-98CA-37D170A1BD43}"/>
              </a:ext>
            </a:extLst>
          </p:cNvPr>
          <p:cNvSpPr>
            <a:spLocks noGrp="1"/>
          </p:cNvSpPr>
          <p:nvPr>
            <p:ph type="ftr" sz="quarter" idx="11"/>
          </p:nvPr>
        </p:nvSpPr>
        <p:spPr/>
        <p:txBody>
          <a:bodyPr/>
          <a:lstStyle/>
          <a:p>
            <a:r>
              <a:rPr lang="en-GB" dirty="0"/>
              <a:t>Problem description</a:t>
            </a:r>
          </a:p>
        </p:txBody>
      </p:sp>
      <p:sp>
        <p:nvSpPr>
          <p:cNvPr id="5" name="Slide Number Placeholder 4">
            <a:extLst>
              <a:ext uri="{FF2B5EF4-FFF2-40B4-BE49-F238E27FC236}">
                <a16:creationId xmlns:a16="http://schemas.microsoft.com/office/drawing/2014/main" id="{05F0CAC4-4E8C-4F7C-B33F-6E19140DCED7}"/>
              </a:ext>
            </a:extLst>
          </p:cNvPr>
          <p:cNvSpPr>
            <a:spLocks noGrp="1"/>
          </p:cNvSpPr>
          <p:nvPr>
            <p:ph type="sldNum" sz="quarter" idx="12"/>
          </p:nvPr>
        </p:nvSpPr>
        <p:spPr/>
        <p:txBody>
          <a:bodyPr/>
          <a:lstStyle/>
          <a:p>
            <a:fld id="{C194BDB0-F4EA-4DD6-8281-CCE2440D0CE0}" type="slidenum">
              <a:rPr lang="en-GB" smtClean="0"/>
              <a:t>23</a:t>
            </a:fld>
            <a:endParaRPr lang="en-GB" dirty="0"/>
          </a:p>
        </p:txBody>
      </p:sp>
    </p:spTree>
    <p:extLst>
      <p:ext uri="{BB962C8B-B14F-4D97-AF65-F5344CB8AC3E}">
        <p14:creationId xmlns:p14="http://schemas.microsoft.com/office/powerpoint/2010/main" val="1151562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526BA-748D-4701-B838-B590D9D0767A}"/>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A349ABB1-30ED-4D7D-B30E-7779EF321761}"/>
              </a:ext>
            </a:extLst>
          </p:cNvPr>
          <p:cNvSpPr>
            <a:spLocks noGrp="1"/>
          </p:cNvSpPr>
          <p:nvPr>
            <p:ph idx="1"/>
          </p:nvPr>
        </p:nvSpPr>
        <p:spPr/>
        <p:txBody>
          <a:bodyPr/>
          <a:lstStyle/>
          <a:p>
            <a:pPr lvl="2"/>
            <a:r>
              <a:rPr lang="en-GB" dirty="0"/>
              <a:t>Approach</a:t>
            </a:r>
          </a:p>
          <a:p>
            <a:pPr lvl="2"/>
            <a:r>
              <a:rPr lang="en-GB" dirty="0"/>
              <a:t>Project steps</a:t>
            </a:r>
          </a:p>
          <a:p>
            <a:pPr lvl="2"/>
            <a:r>
              <a:rPr lang="en-GB" dirty="0"/>
              <a:t>Framework overviews</a:t>
            </a:r>
          </a:p>
        </p:txBody>
      </p:sp>
      <p:sp>
        <p:nvSpPr>
          <p:cNvPr id="4" name="Footer Placeholder 3">
            <a:extLst>
              <a:ext uri="{FF2B5EF4-FFF2-40B4-BE49-F238E27FC236}">
                <a16:creationId xmlns:a16="http://schemas.microsoft.com/office/drawing/2014/main" id="{0362E53E-5FCD-4176-9BCF-E2210B2AB19D}"/>
              </a:ext>
            </a:extLst>
          </p:cNvPr>
          <p:cNvSpPr>
            <a:spLocks noGrp="1"/>
          </p:cNvSpPr>
          <p:nvPr>
            <p:ph type="ftr" sz="quarter" idx="11"/>
          </p:nvPr>
        </p:nvSpPr>
        <p:spPr/>
        <p:txBody>
          <a:bodyPr/>
          <a:lstStyle/>
          <a:p>
            <a:r>
              <a:rPr lang="en-GB" dirty="0"/>
              <a:t>Methodology</a:t>
            </a:r>
          </a:p>
        </p:txBody>
      </p:sp>
      <p:sp>
        <p:nvSpPr>
          <p:cNvPr id="5" name="Slide Number Placeholder 4">
            <a:extLst>
              <a:ext uri="{FF2B5EF4-FFF2-40B4-BE49-F238E27FC236}">
                <a16:creationId xmlns:a16="http://schemas.microsoft.com/office/drawing/2014/main" id="{C6873443-5616-4F2E-A5BA-95CA1A07E1D8}"/>
              </a:ext>
            </a:extLst>
          </p:cNvPr>
          <p:cNvSpPr>
            <a:spLocks noGrp="1"/>
          </p:cNvSpPr>
          <p:nvPr>
            <p:ph type="sldNum" sz="quarter" idx="12"/>
          </p:nvPr>
        </p:nvSpPr>
        <p:spPr/>
        <p:txBody>
          <a:bodyPr/>
          <a:lstStyle/>
          <a:p>
            <a:fld id="{C194BDB0-F4EA-4DD6-8281-CCE2440D0CE0}" type="slidenum">
              <a:rPr lang="en-GB" smtClean="0"/>
              <a:t>24</a:t>
            </a:fld>
            <a:endParaRPr lang="en-GB" dirty="0"/>
          </a:p>
        </p:txBody>
      </p:sp>
    </p:spTree>
    <p:extLst>
      <p:ext uri="{BB962C8B-B14F-4D97-AF65-F5344CB8AC3E}">
        <p14:creationId xmlns:p14="http://schemas.microsoft.com/office/powerpoint/2010/main" val="1624128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3981B-6A03-4F24-A40A-763A2ED4E806}"/>
              </a:ext>
            </a:extLst>
          </p:cNvPr>
          <p:cNvSpPr>
            <a:spLocks noGrp="1"/>
          </p:cNvSpPr>
          <p:nvPr>
            <p:ph type="title"/>
          </p:nvPr>
        </p:nvSpPr>
        <p:spPr/>
        <p:txBody>
          <a:bodyPr/>
          <a:lstStyle/>
          <a:p>
            <a:r>
              <a:rPr lang="en-GB" dirty="0"/>
              <a:t>Approach</a:t>
            </a:r>
            <a:endParaRPr lang="en-US" dirty="0"/>
          </a:p>
        </p:txBody>
      </p:sp>
      <p:pic>
        <p:nvPicPr>
          <p:cNvPr id="7" name="Content Placeholder 6">
            <a:extLst>
              <a:ext uri="{FF2B5EF4-FFF2-40B4-BE49-F238E27FC236}">
                <a16:creationId xmlns:a16="http://schemas.microsoft.com/office/drawing/2014/main" id="{80EDDBE9-02A3-493D-B6C0-5026EDF99354}"/>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7155" t="9062" r="9008" b="5278"/>
          <a:stretch/>
        </p:blipFill>
        <p:spPr>
          <a:xfrm>
            <a:off x="2499063" y="788230"/>
            <a:ext cx="4753993" cy="3643003"/>
          </a:xfrm>
        </p:spPr>
      </p:pic>
      <p:sp>
        <p:nvSpPr>
          <p:cNvPr id="4" name="Footer Placeholder 3">
            <a:extLst>
              <a:ext uri="{FF2B5EF4-FFF2-40B4-BE49-F238E27FC236}">
                <a16:creationId xmlns:a16="http://schemas.microsoft.com/office/drawing/2014/main" id="{B3B6A847-75AB-49C9-B5BE-D9C74C14753F}"/>
              </a:ext>
            </a:extLst>
          </p:cNvPr>
          <p:cNvSpPr>
            <a:spLocks noGrp="1"/>
          </p:cNvSpPr>
          <p:nvPr>
            <p:ph type="ftr" sz="quarter" idx="11"/>
          </p:nvPr>
        </p:nvSpPr>
        <p:spPr/>
        <p:txBody>
          <a:bodyPr/>
          <a:lstStyle/>
          <a:p>
            <a:r>
              <a:rPr lang="en-GB" dirty="0"/>
              <a:t>Methodology</a:t>
            </a:r>
          </a:p>
        </p:txBody>
      </p:sp>
      <p:sp>
        <p:nvSpPr>
          <p:cNvPr id="5" name="Slide Number Placeholder 4">
            <a:extLst>
              <a:ext uri="{FF2B5EF4-FFF2-40B4-BE49-F238E27FC236}">
                <a16:creationId xmlns:a16="http://schemas.microsoft.com/office/drawing/2014/main" id="{81D8B3C4-0E68-425C-9C61-C6B727E1B6AC}"/>
              </a:ext>
            </a:extLst>
          </p:cNvPr>
          <p:cNvSpPr>
            <a:spLocks noGrp="1"/>
          </p:cNvSpPr>
          <p:nvPr>
            <p:ph type="sldNum" sz="quarter" idx="12"/>
          </p:nvPr>
        </p:nvSpPr>
        <p:spPr/>
        <p:txBody>
          <a:bodyPr/>
          <a:lstStyle/>
          <a:p>
            <a:fld id="{C194BDB0-F4EA-4DD6-8281-CCE2440D0CE0}" type="slidenum">
              <a:rPr lang="en-GB" smtClean="0"/>
              <a:t>25</a:t>
            </a:fld>
            <a:endParaRPr lang="en-GB" dirty="0"/>
          </a:p>
        </p:txBody>
      </p:sp>
    </p:spTree>
    <p:extLst>
      <p:ext uri="{BB962C8B-B14F-4D97-AF65-F5344CB8AC3E}">
        <p14:creationId xmlns:p14="http://schemas.microsoft.com/office/powerpoint/2010/main" val="2259276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24683-79D6-4D30-AE53-56F1D391347B}"/>
              </a:ext>
            </a:extLst>
          </p:cNvPr>
          <p:cNvSpPr>
            <a:spLocks noGrp="1"/>
          </p:cNvSpPr>
          <p:nvPr>
            <p:ph type="title"/>
          </p:nvPr>
        </p:nvSpPr>
        <p:spPr/>
        <p:txBody>
          <a:bodyPr/>
          <a:lstStyle/>
          <a:p>
            <a:r>
              <a:rPr lang="en-GB" dirty="0"/>
              <a:t>Project steps</a:t>
            </a:r>
            <a:br>
              <a:rPr lang="en-GB" dirty="0"/>
            </a:br>
            <a:endParaRPr lang="en-US" dirty="0"/>
          </a:p>
        </p:txBody>
      </p:sp>
      <p:pic>
        <p:nvPicPr>
          <p:cNvPr id="7" name="Content Placeholder 6">
            <a:extLst>
              <a:ext uri="{FF2B5EF4-FFF2-40B4-BE49-F238E27FC236}">
                <a16:creationId xmlns:a16="http://schemas.microsoft.com/office/drawing/2014/main" id="{829E3590-8DA0-4115-85F8-7F04A1F0F1EF}"/>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6048" b="21681"/>
          <a:stretch/>
        </p:blipFill>
        <p:spPr>
          <a:xfrm>
            <a:off x="872297" y="938686"/>
            <a:ext cx="7399406" cy="3455760"/>
          </a:xfrm>
        </p:spPr>
      </p:pic>
      <p:sp>
        <p:nvSpPr>
          <p:cNvPr id="4" name="Footer Placeholder 3">
            <a:extLst>
              <a:ext uri="{FF2B5EF4-FFF2-40B4-BE49-F238E27FC236}">
                <a16:creationId xmlns:a16="http://schemas.microsoft.com/office/drawing/2014/main" id="{DCDD7FDE-64F9-4003-AD41-BA9D1FA91528}"/>
              </a:ext>
            </a:extLst>
          </p:cNvPr>
          <p:cNvSpPr>
            <a:spLocks noGrp="1"/>
          </p:cNvSpPr>
          <p:nvPr>
            <p:ph type="ftr" sz="quarter" idx="11"/>
          </p:nvPr>
        </p:nvSpPr>
        <p:spPr/>
        <p:txBody>
          <a:bodyPr/>
          <a:lstStyle/>
          <a:p>
            <a:r>
              <a:rPr lang="en-GB" dirty="0"/>
              <a:t>Methodology</a:t>
            </a:r>
          </a:p>
        </p:txBody>
      </p:sp>
      <p:sp>
        <p:nvSpPr>
          <p:cNvPr id="5" name="Slide Number Placeholder 4">
            <a:extLst>
              <a:ext uri="{FF2B5EF4-FFF2-40B4-BE49-F238E27FC236}">
                <a16:creationId xmlns:a16="http://schemas.microsoft.com/office/drawing/2014/main" id="{B4186FD9-641C-497B-8FF2-E0EC5B488EC5}"/>
              </a:ext>
            </a:extLst>
          </p:cNvPr>
          <p:cNvSpPr>
            <a:spLocks noGrp="1"/>
          </p:cNvSpPr>
          <p:nvPr>
            <p:ph type="sldNum" sz="quarter" idx="12"/>
          </p:nvPr>
        </p:nvSpPr>
        <p:spPr/>
        <p:txBody>
          <a:bodyPr/>
          <a:lstStyle/>
          <a:p>
            <a:fld id="{C194BDB0-F4EA-4DD6-8281-CCE2440D0CE0}" type="slidenum">
              <a:rPr lang="en-GB" smtClean="0"/>
              <a:t>26</a:t>
            </a:fld>
            <a:endParaRPr lang="en-GB" dirty="0"/>
          </a:p>
        </p:txBody>
      </p:sp>
    </p:spTree>
    <p:extLst>
      <p:ext uri="{BB962C8B-B14F-4D97-AF65-F5344CB8AC3E}">
        <p14:creationId xmlns:p14="http://schemas.microsoft.com/office/powerpoint/2010/main" val="183095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0F27C-236B-4BA1-BFA9-F28DCAAC7A35}"/>
              </a:ext>
            </a:extLst>
          </p:cNvPr>
          <p:cNvSpPr>
            <a:spLocks noGrp="1"/>
          </p:cNvSpPr>
          <p:nvPr>
            <p:ph type="title"/>
          </p:nvPr>
        </p:nvSpPr>
        <p:spPr/>
        <p:txBody>
          <a:bodyPr/>
          <a:lstStyle/>
          <a:p>
            <a:r>
              <a:rPr lang="en-GB" dirty="0"/>
              <a:t>Framework overview</a:t>
            </a:r>
            <a:br>
              <a:rPr lang="en-GB" dirty="0"/>
            </a:br>
            <a:endParaRPr lang="en-US" dirty="0"/>
          </a:p>
        </p:txBody>
      </p:sp>
      <p:pic>
        <p:nvPicPr>
          <p:cNvPr id="7" name="Content Placeholder 6" descr="Ethernet outline">
            <a:extLst>
              <a:ext uri="{FF2B5EF4-FFF2-40B4-BE49-F238E27FC236}">
                <a16:creationId xmlns:a16="http://schemas.microsoft.com/office/drawing/2014/main" id="{72EC1BD6-9F97-40B5-8001-F0A1A1DB4AF3}"/>
              </a:ext>
            </a:extLst>
          </p:cNvPr>
          <p:cNvPicPr>
            <a:picLocks noGrp="1" noChangeAspect="1"/>
          </p:cNvPicPr>
          <p:nvPr>
            <p:ph idx="1"/>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42987" y="2506602"/>
            <a:ext cx="181042" cy="181042"/>
          </a:xfrm>
        </p:spPr>
      </p:pic>
      <p:sp>
        <p:nvSpPr>
          <p:cNvPr id="4" name="Footer Placeholder 3">
            <a:extLst>
              <a:ext uri="{FF2B5EF4-FFF2-40B4-BE49-F238E27FC236}">
                <a16:creationId xmlns:a16="http://schemas.microsoft.com/office/drawing/2014/main" id="{A1411DD2-DEB6-421A-9405-982FB99B2E80}"/>
              </a:ext>
            </a:extLst>
          </p:cNvPr>
          <p:cNvSpPr>
            <a:spLocks noGrp="1"/>
          </p:cNvSpPr>
          <p:nvPr>
            <p:ph type="ftr" sz="quarter" idx="11"/>
          </p:nvPr>
        </p:nvSpPr>
        <p:spPr/>
        <p:txBody>
          <a:bodyPr/>
          <a:lstStyle/>
          <a:p>
            <a:r>
              <a:rPr lang="en-GB" dirty="0"/>
              <a:t>Methodology</a:t>
            </a:r>
          </a:p>
        </p:txBody>
      </p:sp>
      <p:sp>
        <p:nvSpPr>
          <p:cNvPr id="5" name="Slide Number Placeholder 4">
            <a:extLst>
              <a:ext uri="{FF2B5EF4-FFF2-40B4-BE49-F238E27FC236}">
                <a16:creationId xmlns:a16="http://schemas.microsoft.com/office/drawing/2014/main" id="{6E07A3CC-6F6F-4DF3-BD22-B5B02B46315E}"/>
              </a:ext>
            </a:extLst>
          </p:cNvPr>
          <p:cNvSpPr>
            <a:spLocks noGrp="1"/>
          </p:cNvSpPr>
          <p:nvPr>
            <p:ph type="sldNum" sz="quarter" idx="12"/>
          </p:nvPr>
        </p:nvSpPr>
        <p:spPr/>
        <p:txBody>
          <a:bodyPr/>
          <a:lstStyle/>
          <a:p>
            <a:fld id="{C194BDB0-F4EA-4DD6-8281-CCE2440D0CE0}" type="slidenum">
              <a:rPr lang="en-GB" smtClean="0"/>
              <a:t>27</a:t>
            </a:fld>
            <a:endParaRPr lang="en-GB" dirty="0"/>
          </a:p>
        </p:txBody>
      </p:sp>
      <p:pic>
        <p:nvPicPr>
          <p:cNvPr id="11" name="Graphic 10" descr="Web cam outline">
            <a:extLst>
              <a:ext uri="{FF2B5EF4-FFF2-40B4-BE49-F238E27FC236}">
                <a16:creationId xmlns:a16="http://schemas.microsoft.com/office/drawing/2014/main" id="{656EB801-E377-45CE-92FE-D6A1E61FC90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21231" y="2970976"/>
            <a:ext cx="475716" cy="475716"/>
          </a:xfrm>
          <a:prstGeom prst="rect">
            <a:avLst/>
          </a:prstGeom>
        </p:spPr>
      </p:pic>
      <p:pic>
        <p:nvPicPr>
          <p:cNvPr id="13" name="Graphic 12" descr="Work from home Wi-Fi outline">
            <a:extLst>
              <a:ext uri="{FF2B5EF4-FFF2-40B4-BE49-F238E27FC236}">
                <a16:creationId xmlns:a16="http://schemas.microsoft.com/office/drawing/2014/main" id="{EE19513E-217B-43CD-9D6D-68E606CD0B2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7511" y="1944210"/>
            <a:ext cx="475716" cy="475716"/>
          </a:xfrm>
          <a:prstGeom prst="rect">
            <a:avLst/>
          </a:prstGeom>
        </p:spPr>
      </p:pic>
      <p:pic>
        <p:nvPicPr>
          <p:cNvPr id="15" name="Graphic 14" descr="Wireless router outline">
            <a:extLst>
              <a:ext uri="{FF2B5EF4-FFF2-40B4-BE49-F238E27FC236}">
                <a16:creationId xmlns:a16="http://schemas.microsoft.com/office/drawing/2014/main" id="{247EE452-003A-4983-8C73-342326BFAF1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823138" y="2568722"/>
            <a:ext cx="475716" cy="475716"/>
          </a:xfrm>
          <a:prstGeom prst="rect">
            <a:avLst/>
          </a:prstGeom>
        </p:spPr>
      </p:pic>
      <p:pic>
        <p:nvPicPr>
          <p:cNvPr id="16" name="Content Placeholder 6" descr="Ethernet outline">
            <a:extLst>
              <a:ext uri="{FF2B5EF4-FFF2-40B4-BE49-F238E27FC236}">
                <a16:creationId xmlns:a16="http://schemas.microsoft.com/office/drawing/2014/main" id="{3F384EFA-CA02-4745-B3F4-A5BBF662F18E}"/>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1945" y="3393432"/>
            <a:ext cx="181042" cy="181042"/>
          </a:xfrm>
          <a:prstGeom prst="rect">
            <a:avLst/>
          </a:prstGeom>
        </p:spPr>
      </p:pic>
      <p:pic>
        <p:nvPicPr>
          <p:cNvPr id="17" name="Content Placeholder 6" descr="Ethernet outline">
            <a:extLst>
              <a:ext uri="{FF2B5EF4-FFF2-40B4-BE49-F238E27FC236}">
                <a16:creationId xmlns:a16="http://schemas.microsoft.com/office/drawing/2014/main" id="{BD8D8475-7C0A-4E34-BC21-CF244E4B0DFE}"/>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117812" y="2992366"/>
            <a:ext cx="181042" cy="181042"/>
          </a:xfrm>
          <a:prstGeom prst="rect">
            <a:avLst/>
          </a:prstGeom>
        </p:spPr>
      </p:pic>
      <p:cxnSp>
        <p:nvCxnSpPr>
          <p:cNvPr id="19" name="Straight Connector 18">
            <a:extLst>
              <a:ext uri="{FF2B5EF4-FFF2-40B4-BE49-F238E27FC236}">
                <a16:creationId xmlns:a16="http://schemas.microsoft.com/office/drawing/2014/main" id="{AD7611DC-5DBC-49B6-A7FB-B1B09B55FC7D}"/>
              </a:ext>
            </a:extLst>
          </p:cNvPr>
          <p:cNvCxnSpPr>
            <a:cxnSpLocks/>
            <a:stCxn id="13" idx="3"/>
            <a:endCxn id="15" idx="1"/>
          </p:cNvCxnSpPr>
          <p:nvPr/>
        </p:nvCxnSpPr>
        <p:spPr>
          <a:xfrm>
            <a:off x="1233227" y="2182068"/>
            <a:ext cx="589911" cy="624512"/>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D5842AE1-DD76-4A33-AEC9-DB8BAB7B51DA}"/>
              </a:ext>
            </a:extLst>
          </p:cNvPr>
          <p:cNvCxnSpPr>
            <a:cxnSpLocks/>
            <a:stCxn id="13" idx="2"/>
            <a:endCxn id="11" idx="0"/>
          </p:cNvCxnSpPr>
          <p:nvPr/>
        </p:nvCxnSpPr>
        <p:spPr>
          <a:xfrm flipH="1">
            <a:off x="959089" y="2419926"/>
            <a:ext cx="36280" cy="551050"/>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07BF90F3-DC71-448A-921D-87EFC0EBEDD2}"/>
              </a:ext>
            </a:extLst>
          </p:cNvPr>
          <p:cNvCxnSpPr>
            <a:cxnSpLocks/>
            <a:stCxn id="15" idx="2"/>
            <a:endCxn id="11" idx="3"/>
          </p:cNvCxnSpPr>
          <p:nvPr/>
        </p:nvCxnSpPr>
        <p:spPr>
          <a:xfrm flipH="1">
            <a:off x="1196947" y="3044438"/>
            <a:ext cx="864049" cy="164396"/>
          </a:xfrm>
          <a:prstGeom prst="line">
            <a:avLst/>
          </a:prstGeom>
        </p:spPr>
        <p:style>
          <a:lnRef idx="1">
            <a:schemeClr val="dk1"/>
          </a:lnRef>
          <a:fillRef idx="0">
            <a:schemeClr val="dk1"/>
          </a:fillRef>
          <a:effectRef idx="0">
            <a:schemeClr val="dk1"/>
          </a:effectRef>
          <a:fontRef idx="minor">
            <a:schemeClr val="tx1"/>
          </a:fontRef>
        </p:style>
      </p:cxnSp>
      <p:sp>
        <p:nvSpPr>
          <p:cNvPr id="31" name="Content Placeholder 2">
            <a:extLst>
              <a:ext uri="{FF2B5EF4-FFF2-40B4-BE49-F238E27FC236}">
                <a16:creationId xmlns:a16="http://schemas.microsoft.com/office/drawing/2014/main" id="{52BA9BC4-BDD1-4E9A-8515-6E94DC0CD690}"/>
              </a:ext>
            </a:extLst>
          </p:cNvPr>
          <p:cNvSpPr txBox="1">
            <a:spLocks/>
          </p:cNvSpPr>
          <p:nvPr/>
        </p:nvSpPr>
        <p:spPr>
          <a:xfrm>
            <a:off x="757511" y="1349451"/>
            <a:ext cx="221519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M2M network</a:t>
            </a:r>
          </a:p>
        </p:txBody>
      </p:sp>
      <p:sp>
        <p:nvSpPr>
          <p:cNvPr id="32" name="Content Placeholder 2">
            <a:extLst>
              <a:ext uri="{FF2B5EF4-FFF2-40B4-BE49-F238E27FC236}">
                <a16:creationId xmlns:a16="http://schemas.microsoft.com/office/drawing/2014/main" id="{EF632960-D4D0-43F2-A77C-C487C3B504BF}"/>
              </a:ext>
            </a:extLst>
          </p:cNvPr>
          <p:cNvSpPr txBox="1">
            <a:spLocks/>
          </p:cNvSpPr>
          <p:nvPr/>
        </p:nvSpPr>
        <p:spPr>
          <a:xfrm>
            <a:off x="6215617" y="1332075"/>
            <a:ext cx="221519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err="1"/>
              <a:t>TwinOps</a:t>
            </a:r>
            <a:endParaRPr lang="en-US" dirty="0"/>
          </a:p>
        </p:txBody>
      </p:sp>
      <p:pic>
        <p:nvPicPr>
          <p:cNvPr id="4098" name="Picture 2" descr="Digital Twins and Knowledge Graphs - Enterprise Knowledge">
            <a:extLst>
              <a:ext uri="{FF2B5EF4-FFF2-40B4-BE49-F238E27FC236}">
                <a16:creationId xmlns:a16="http://schemas.microsoft.com/office/drawing/2014/main" id="{3CC27305-09FE-4957-8B3F-C711551A99B0}"/>
              </a:ext>
            </a:extLst>
          </p:cNvPr>
          <p:cNvPicPr>
            <a:picLocks noChangeAspect="1" noChangeArrowheads="1"/>
          </p:cNvPicPr>
          <p:nvPr/>
        </p:nvPicPr>
        <p:blipFill>
          <a:blip r:embed="rId11" cstate="print">
            <a:extLst>
              <a:ext uri="{BEBA8EAE-BF5A-486C-A8C5-ECC9F3942E4B}">
                <a14:imgProps xmlns:a14="http://schemas.microsoft.com/office/drawing/2010/main">
                  <a14:imgLayer r:embed="rId12">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126265" y="1698844"/>
            <a:ext cx="798439" cy="798439"/>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a:extLst>
              <a:ext uri="{FF2B5EF4-FFF2-40B4-BE49-F238E27FC236}">
                <a16:creationId xmlns:a16="http://schemas.microsoft.com/office/drawing/2014/main" id="{58D41BFC-CB1D-43B2-ABDD-34DA0A90A0E6}"/>
              </a:ext>
            </a:extLst>
          </p:cNvPr>
          <p:cNvPicPr>
            <a:picLocks noChangeAspect="1"/>
          </p:cNvPicPr>
          <p:nvPr/>
        </p:nvPicPr>
        <p:blipFill>
          <a:blip r:embed="rId13"/>
          <a:stretch>
            <a:fillRect/>
          </a:stretch>
        </p:blipFill>
        <p:spPr>
          <a:xfrm>
            <a:off x="6419337" y="2815953"/>
            <a:ext cx="2215194" cy="1551842"/>
          </a:xfrm>
          <a:prstGeom prst="rect">
            <a:avLst/>
          </a:prstGeom>
        </p:spPr>
      </p:pic>
      <p:pic>
        <p:nvPicPr>
          <p:cNvPr id="36" name="Picture 35">
            <a:extLst>
              <a:ext uri="{FF2B5EF4-FFF2-40B4-BE49-F238E27FC236}">
                <a16:creationId xmlns:a16="http://schemas.microsoft.com/office/drawing/2014/main" id="{112A25E4-2DE5-4B9A-9E6D-42024F80AF98}"/>
              </a:ext>
            </a:extLst>
          </p:cNvPr>
          <p:cNvPicPr>
            <a:picLocks noChangeAspect="1"/>
          </p:cNvPicPr>
          <p:nvPr/>
        </p:nvPicPr>
        <p:blipFill>
          <a:blip r:embed="rId14"/>
          <a:stretch>
            <a:fillRect/>
          </a:stretch>
        </p:blipFill>
        <p:spPr>
          <a:xfrm>
            <a:off x="3126623" y="1733700"/>
            <a:ext cx="2514260" cy="1987375"/>
          </a:xfrm>
          <a:prstGeom prst="rect">
            <a:avLst/>
          </a:prstGeom>
        </p:spPr>
      </p:pic>
      <p:pic>
        <p:nvPicPr>
          <p:cNvPr id="38" name="Graphic 37" descr="Add with solid fill">
            <a:extLst>
              <a:ext uri="{FF2B5EF4-FFF2-40B4-BE49-F238E27FC236}">
                <a16:creationId xmlns:a16="http://schemas.microsoft.com/office/drawing/2014/main" id="{3D391A6C-E8E1-4A5D-ACA2-067F50E6D1A9}"/>
              </a:ext>
            </a:extLst>
          </p:cNvPr>
          <p:cNvPicPr>
            <a:picLocks noChangeAspect="1"/>
          </p:cNvPicPr>
          <p:nvPr/>
        </p:nvPicPr>
        <p:blipFill>
          <a:blip r:embed="rId15" cstate="print">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347966" y="2494993"/>
            <a:ext cx="254015" cy="254015"/>
          </a:xfrm>
          <a:prstGeom prst="rect">
            <a:avLst/>
          </a:prstGeom>
        </p:spPr>
      </p:pic>
      <p:sp>
        <p:nvSpPr>
          <p:cNvPr id="40" name="Content Placeholder 2">
            <a:extLst>
              <a:ext uri="{FF2B5EF4-FFF2-40B4-BE49-F238E27FC236}">
                <a16:creationId xmlns:a16="http://schemas.microsoft.com/office/drawing/2014/main" id="{580C8550-F16B-4AA3-92E1-BE2F5E4F722C}"/>
              </a:ext>
            </a:extLst>
          </p:cNvPr>
          <p:cNvSpPr txBox="1">
            <a:spLocks/>
          </p:cNvSpPr>
          <p:nvPr/>
        </p:nvSpPr>
        <p:spPr>
          <a:xfrm>
            <a:off x="3188767" y="1309911"/>
            <a:ext cx="221519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Ptolemy II</a:t>
            </a:r>
          </a:p>
          <a:p>
            <a:endParaRPr lang="en-US" dirty="0"/>
          </a:p>
        </p:txBody>
      </p:sp>
      <p:sp>
        <p:nvSpPr>
          <p:cNvPr id="41" name="Rectangle 40">
            <a:extLst>
              <a:ext uri="{FF2B5EF4-FFF2-40B4-BE49-F238E27FC236}">
                <a16:creationId xmlns:a16="http://schemas.microsoft.com/office/drawing/2014/main" id="{DEC1E05D-E275-4F4E-BCA3-C1A521BFF373}"/>
              </a:ext>
            </a:extLst>
          </p:cNvPr>
          <p:cNvSpPr/>
          <p:nvPr/>
        </p:nvSpPr>
        <p:spPr>
          <a:xfrm>
            <a:off x="452252" y="1309911"/>
            <a:ext cx="2353527" cy="258253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EC22B107-4DE4-498C-8177-473F45CFC52B}"/>
              </a:ext>
            </a:extLst>
          </p:cNvPr>
          <p:cNvSpPr/>
          <p:nvPr/>
        </p:nvSpPr>
        <p:spPr>
          <a:xfrm>
            <a:off x="2995666" y="1309912"/>
            <a:ext cx="2836963" cy="258253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FCE01000-7724-40A4-AE20-82D7255EBCCD}"/>
              </a:ext>
            </a:extLst>
          </p:cNvPr>
          <p:cNvSpPr/>
          <p:nvPr/>
        </p:nvSpPr>
        <p:spPr>
          <a:xfrm>
            <a:off x="6022516" y="1309911"/>
            <a:ext cx="2997197" cy="31466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21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098"/>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40" grpId="0"/>
      <p:bldP spid="41" grpId="0" animBg="1"/>
      <p:bldP spid="42" grpId="0" animBg="1"/>
      <p:bldP spid="4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B8B69-7EE7-40CB-8E0B-2FEA3772D438}"/>
              </a:ext>
            </a:extLst>
          </p:cNvPr>
          <p:cNvSpPr>
            <a:spLocks noGrp="1"/>
          </p:cNvSpPr>
          <p:nvPr>
            <p:ph type="title"/>
          </p:nvPr>
        </p:nvSpPr>
        <p:spPr/>
        <p:txBody>
          <a:bodyPr/>
          <a:lstStyle/>
          <a:p>
            <a:r>
              <a:rPr lang="en-US" dirty="0"/>
              <a:t>Preliminary outcomes</a:t>
            </a:r>
          </a:p>
        </p:txBody>
      </p:sp>
      <p:sp>
        <p:nvSpPr>
          <p:cNvPr id="3" name="Content Placeholder 2">
            <a:extLst>
              <a:ext uri="{FF2B5EF4-FFF2-40B4-BE49-F238E27FC236}">
                <a16:creationId xmlns:a16="http://schemas.microsoft.com/office/drawing/2014/main" id="{F7B4CB93-4E08-49DC-8FE8-D0F358E1075E}"/>
              </a:ext>
            </a:extLst>
          </p:cNvPr>
          <p:cNvSpPr>
            <a:spLocks noGrp="1"/>
          </p:cNvSpPr>
          <p:nvPr>
            <p:ph idx="1"/>
          </p:nvPr>
        </p:nvSpPr>
        <p:spPr/>
        <p:txBody>
          <a:bodyPr/>
          <a:lstStyle/>
          <a:p>
            <a:pPr lvl="2"/>
            <a:r>
              <a:rPr lang="en-US" dirty="0"/>
              <a:t>Characteristics identifications</a:t>
            </a:r>
          </a:p>
          <a:p>
            <a:pPr lvl="2"/>
            <a:r>
              <a:rPr lang="en-US" dirty="0"/>
              <a:t>Requirements and KPIs</a:t>
            </a:r>
          </a:p>
          <a:p>
            <a:pPr lvl="2"/>
            <a:r>
              <a:rPr lang="en-US" dirty="0"/>
              <a:t>Framework architecture</a:t>
            </a:r>
          </a:p>
          <a:p>
            <a:pPr lvl="2"/>
            <a:r>
              <a:rPr lang="en-US" dirty="0"/>
              <a:t>Framework comparison</a:t>
            </a:r>
          </a:p>
          <a:p>
            <a:endParaRPr lang="en-US" dirty="0"/>
          </a:p>
        </p:txBody>
      </p:sp>
      <p:sp>
        <p:nvSpPr>
          <p:cNvPr id="4" name="Footer Placeholder 3">
            <a:extLst>
              <a:ext uri="{FF2B5EF4-FFF2-40B4-BE49-F238E27FC236}">
                <a16:creationId xmlns:a16="http://schemas.microsoft.com/office/drawing/2014/main" id="{F344C2A0-C3FA-46F3-B36E-74F83DA6A47E}"/>
              </a:ext>
            </a:extLst>
          </p:cNvPr>
          <p:cNvSpPr>
            <a:spLocks noGrp="1"/>
          </p:cNvSpPr>
          <p:nvPr>
            <p:ph type="ftr" sz="quarter" idx="11"/>
          </p:nvPr>
        </p:nvSpPr>
        <p:spPr/>
        <p:txBody>
          <a:bodyPr/>
          <a:lstStyle/>
          <a:p>
            <a:r>
              <a:rPr lang="en-GB" dirty="0"/>
              <a:t>Preliminary outcomes</a:t>
            </a:r>
          </a:p>
        </p:txBody>
      </p:sp>
      <p:sp>
        <p:nvSpPr>
          <p:cNvPr id="5" name="Slide Number Placeholder 4">
            <a:extLst>
              <a:ext uri="{FF2B5EF4-FFF2-40B4-BE49-F238E27FC236}">
                <a16:creationId xmlns:a16="http://schemas.microsoft.com/office/drawing/2014/main" id="{CBC068BC-799E-494D-A3AD-50D43773FAD7}"/>
              </a:ext>
            </a:extLst>
          </p:cNvPr>
          <p:cNvSpPr>
            <a:spLocks noGrp="1"/>
          </p:cNvSpPr>
          <p:nvPr>
            <p:ph type="sldNum" sz="quarter" idx="12"/>
          </p:nvPr>
        </p:nvSpPr>
        <p:spPr/>
        <p:txBody>
          <a:bodyPr/>
          <a:lstStyle/>
          <a:p>
            <a:fld id="{C194BDB0-F4EA-4DD6-8281-CCE2440D0CE0}" type="slidenum">
              <a:rPr lang="en-GB" smtClean="0"/>
              <a:t>28</a:t>
            </a:fld>
            <a:endParaRPr lang="en-GB" dirty="0"/>
          </a:p>
        </p:txBody>
      </p:sp>
    </p:spTree>
    <p:extLst>
      <p:ext uri="{BB962C8B-B14F-4D97-AF65-F5344CB8AC3E}">
        <p14:creationId xmlns:p14="http://schemas.microsoft.com/office/powerpoint/2010/main" val="147200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B21E4-7F91-424C-857A-6747F31536E5}"/>
              </a:ext>
            </a:extLst>
          </p:cNvPr>
          <p:cNvSpPr>
            <a:spLocks noGrp="1"/>
          </p:cNvSpPr>
          <p:nvPr>
            <p:ph type="title"/>
          </p:nvPr>
        </p:nvSpPr>
        <p:spPr/>
        <p:txBody>
          <a:bodyPr/>
          <a:lstStyle/>
          <a:p>
            <a:r>
              <a:rPr lang="en-US" dirty="0"/>
              <a:t>Characteristics identifications</a:t>
            </a:r>
            <a:br>
              <a:rPr lang="en-US" dirty="0"/>
            </a:br>
            <a:endParaRPr lang="en-US" dirty="0"/>
          </a:p>
        </p:txBody>
      </p:sp>
      <p:sp>
        <p:nvSpPr>
          <p:cNvPr id="4" name="Footer Placeholder 3">
            <a:extLst>
              <a:ext uri="{FF2B5EF4-FFF2-40B4-BE49-F238E27FC236}">
                <a16:creationId xmlns:a16="http://schemas.microsoft.com/office/drawing/2014/main" id="{B7EE4B21-8078-4F46-AE1A-439C3F8CFE81}"/>
              </a:ext>
            </a:extLst>
          </p:cNvPr>
          <p:cNvSpPr>
            <a:spLocks noGrp="1"/>
          </p:cNvSpPr>
          <p:nvPr>
            <p:ph type="ftr" sz="quarter" idx="11"/>
          </p:nvPr>
        </p:nvSpPr>
        <p:spPr/>
        <p:txBody>
          <a:bodyPr/>
          <a:lstStyle/>
          <a:p>
            <a:r>
              <a:rPr lang="en-GB" dirty="0"/>
              <a:t>Preliminary outcomes</a:t>
            </a:r>
          </a:p>
        </p:txBody>
      </p:sp>
      <p:sp>
        <p:nvSpPr>
          <p:cNvPr id="5" name="Slide Number Placeholder 4">
            <a:extLst>
              <a:ext uri="{FF2B5EF4-FFF2-40B4-BE49-F238E27FC236}">
                <a16:creationId xmlns:a16="http://schemas.microsoft.com/office/drawing/2014/main" id="{863CD100-29BB-46A2-8BA9-D20FCCEDE7F7}"/>
              </a:ext>
            </a:extLst>
          </p:cNvPr>
          <p:cNvSpPr>
            <a:spLocks noGrp="1"/>
          </p:cNvSpPr>
          <p:nvPr>
            <p:ph type="sldNum" sz="quarter" idx="12"/>
          </p:nvPr>
        </p:nvSpPr>
        <p:spPr/>
        <p:txBody>
          <a:bodyPr/>
          <a:lstStyle/>
          <a:p>
            <a:fld id="{C194BDB0-F4EA-4DD6-8281-CCE2440D0CE0}" type="slidenum">
              <a:rPr lang="en-GB" smtClean="0"/>
              <a:t>29</a:t>
            </a:fld>
            <a:endParaRPr lang="en-GB" dirty="0"/>
          </a:p>
        </p:txBody>
      </p:sp>
      <p:graphicFrame>
        <p:nvGraphicFramePr>
          <p:cNvPr id="9" name="Table 9">
            <a:extLst>
              <a:ext uri="{FF2B5EF4-FFF2-40B4-BE49-F238E27FC236}">
                <a16:creationId xmlns:a16="http://schemas.microsoft.com/office/drawing/2014/main" id="{F60CFA67-16FD-49B6-9D6A-81EB11F48F07}"/>
              </a:ext>
            </a:extLst>
          </p:cNvPr>
          <p:cNvGraphicFramePr>
            <a:graphicFrameLocks noGrp="1"/>
          </p:cNvGraphicFramePr>
          <p:nvPr>
            <p:ph idx="1"/>
            <p:extLst>
              <p:ext uri="{D42A27DB-BD31-4B8C-83A1-F6EECF244321}">
                <p14:modId xmlns:p14="http://schemas.microsoft.com/office/powerpoint/2010/main" val="894037229"/>
              </p:ext>
            </p:extLst>
          </p:nvPr>
        </p:nvGraphicFramePr>
        <p:xfrm>
          <a:off x="758825" y="1306513"/>
          <a:ext cx="7556500" cy="1986280"/>
        </p:xfrm>
        <a:graphic>
          <a:graphicData uri="http://schemas.openxmlformats.org/drawingml/2006/table">
            <a:tbl>
              <a:tblPr firstRow="1" bandRow="1">
                <a:tableStyleId>{5C22544A-7EE6-4342-B048-85BDC9FD1C3A}</a:tableStyleId>
              </a:tblPr>
              <a:tblGrid>
                <a:gridCol w="608336">
                  <a:extLst>
                    <a:ext uri="{9D8B030D-6E8A-4147-A177-3AD203B41FA5}">
                      <a16:colId xmlns:a16="http://schemas.microsoft.com/office/drawing/2014/main" val="1546988874"/>
                    </a:ext>
                  </a:extLst>
                </a:gridCol>
                <a:gridCol w="3302493">
                  <a:extLst>
                    <a:ext uri="{9D8B030D-6E8A-4147-A177-3AD203B41FA5}">
                      <a16:colId xmlns:a16="http://schemas.microsoft.com/office/drawing/2014/main" val="1998831561"/>
                    </a:ext>
                  </a:extLst>
                </a:gridCol>
                <a:gridCol w="585927">
                  <a:extLst>
                    <a:ext uri="{9D8B030D-6E8A-4147-A177-3AD203B41FA5}">
                      <a16:colId xmlns:a16="http://schemas.microsoft.com/office/drawing/2014/main" val="1807947281"/>
                    </a:ext>
                  </a:extLst>
                </a:gridCol>
                <a:gridCol w="3059744">
                  <a:extLst>
                    <a:ext uri="{9D8B030D-6E8A-4147-A177-3AD203B41FA5}">
                      <a16:colId xmlns:a16="http://schemas.microsoft.com/office/drawing/2014/main" val="134028469"/>
                    </a:ext>
                  </a:extLst>
                </a:gridCol>
              </a:tblGrid>
              <a:tr h="370840">
                <a:tc>
                  <a:txBody>
                    <a:bodyPr/>
                    <a:lstStyle/>
                    <a:p>
                      <a:r>
                        <a:rPr lang="en-US" dirty="0"/>
                        <a:t>Label</a:t>
                      </a:r>
                    </a:p>
                  </a:txBody>
                  <a:tcPr/>
                </a:tc>
                <a:tc>
                  <a:txBody>
                    <a:bodyPr/>
                    <a:lstStyle/>
                    <a:p>
                      <a:r>
                        <a:rPr lang="en-US" dirty="0"/>
                        <a:t>Integration</a:t>
                      </a:r>
                    </a:p>
                  </a:txBody>
                  <a:tcPr/>
                </a:tc>
                <a:tc>
                  <a:txBody>
                    <a:bodyPr/>
                    <a:lstStyle/>
                    <a:p>
                      <a:r>
                        <a:rPr lang="en-US" dirty="0"/>
                        <a:t>Label</a:t>
                      </a:r>
                    </a:p>
                  </a:txBody>
                  <a:tcPr/>
                </a:tc>
                <a:tc>
                  <a:txBody>
                    <a:bodyPr/>
                    <a:lstStyle/>
                    <a:p>
                      <a:r>
                        <a:rPr lang="en-US" dirty="0"/>
                        <a:t>Orchestration</a:t>
                      </a:r>
                    </a:p>
                  </a:txBody>
                  <a:tcPr/>
                </a:tc>
                <a:extLst>
                  <a:ext uri="{0D108BD9-81ED-4DB2-BD59-A6C34878D82A}">
                    <a16:rowId xmlns:a16="http://schemas.microsoft.com/office/drawing/2014/main" val="340616511"/>
                  </a:ext>
                </a:extLst>
              </a:tr>
              <a:tr h="370840">
                <a:tc>
                  <a:txBody>
                    <a:bodyPr/>
                    <a:lstStyle/>
                    <a:p>
                      <a:r>
                        <a:rPr lang="en-US" dirty="0"/>
                        <a:t>I1</a:t>
                      </a:r>
                    </a:p>
                  </a:txBody>
                  <a:tcPr/>
                </a:tc>
                <a:tc>
                  <a:txBody>
                    <a:bodyPr/>
                    <a:lstStyle/>
                    <a:p>
                      <a:r>
                        <a:rPr lang="en-GB" b="1" dirty="0"/>
                        <a:t>Configurability</a:t>
                      </a:r>
                      <a:r>
                        <a:rPr lang="en-GB" dirty="0"/>
                        <a:t> of parameters and time advancement</a:t>
                      </a:r>
                      <a:endParaRPr lang="en-US" dirty="0"/>
                    </a:p>
                  </a:txBody>
                  <a:tcPr/>
                </a:tc>
                <a:tc>
                  <a:txBody>
                    <a:bodyPr/>
                    <a:lstStyle/>
                    <a:p>
                      <a:r>
                        <a:rPr lang="en-US" dirty="0"/>
                        <a:t>O1</a:t>
                      </a:r>
                    </a:p>
                  </a:txBody>
                  <a:tcPr/>
                </a:tc>
                <a:tc>
                  <a:txBody>
                    <a:bodyPr/>
                    <a:lstStyle/>
                    <a:p>
                      <a:r>
                        <a:rPr lang="en-GB" dirty="0"/>
                        <a:t>Control </a:t>
                      </a:r>
                      <a:r>
                        <a:rPr lang="en-GB" b="1" dirty="0"/>
                        <a:t>flow</a:t>
                      </a:r>
                      <a:r>
                        <a:rPr lang="en-GB" dirty="0"/>
                        <a:t> and execution </a:t>
                      </a:r>
                      <a:r>
                        <a:rPr lang="en-GB" b="1" dirty="0"/>
                        <a:t>sequence</a:t>
                      </a:r>
                      <a:endParaRPr lang="en-US" b="1" dirty="0"/>
                    </a:p>
                  </a:txBody>
                  <a:tcPr/>
                </a:tc>
                <a:extLst>
                  <a:ext uri="{0D108BD9-81ED-4DB2-BD59-A6C34878D82A}">
                    <a16:rowId xmlns:a16="http://schemas.microsoft.com/office/drawing/2014/main" val="346123502"/>
                  </a:ext>
                </a:extLst>
              </a:tr>
              <a:tr h="370840">
                <a:tc>
                  <a:txBody>
                    <a:bodyPr/>
                    <a:lstStyle/>
                    <a:p>
                      <a:r>
                        <a:rPr lang="en-US" dirty="0"/>
                        <a:t>I2</a:t>
                      </a:r>
                    </a:p>
                  </a:txBody>
                  <a:tcPr/>
                </a:tc>
                <a:tc>
                  <a:txBody>
                    <a:bodyPr/>
                    <a:lstStyle/>
                    <a:p>
                      <a:r>
                        <a:rPr lang="en-US" b="1" dirty="0"/>
                        <a:t>Automated</a:t>
                      </a:r>
                      <a:r>
                        <a:rPr lang="en-US" dirty="0"/>
                        <a:t> code/data generation</a:t>
                      </a:r>
                    </a:p>
                  </a:txBody>
                  <a:tcPr/>
                </a:tc>
                <a:tc>
                  <a:txBody>
                    <a:bodyPr/>
                    <a:lstStyle/>
                    <a:p>
                      <a:r>
                        <a:rPr lang="en-US" dirty="0"/>
                        <a:t>O2</a:t>
                      </a:r>
                    </a:p>
                  </a:txBody>
                  <a:tcPr/>
                </a:tc>
                <a:tc>
                  <a:txBody>
                    <a:bodyPr/>
                    <a:lstStyle/>
                    <a:p>
                      <a:r>
                        <a:rPr lang="en-US" b="1" dirty="0"/>
                        <a:t>Ontology</a:t>
                      </a:r>
                      <a:r>
                        <a:rPr lang="en-US" dirty="0"/>
                        <a:t> checking</a:t>
                      </a:r>
                    </a:p>
                  </a:txBody>
                  <a:tcPr/>
                </a:tc>
                <a:extLst>
                  <a:ext uri="{0D108BD9-81ED-4DB2-BD59-A6C34878D82A}">
                    <a16:rowId xmlns:a16="http://schemas.microsoft.com/office/drawing/2014/main" val="3130292797"/>
                  </a:ext>
                </a:extLst>
              </a:tr>
              <a:tr h="370840">
                <a:tc>
                  <a:txBody>
                    <a:bodyPr/>
                    <a:lstStyle/>
                    <a:p>
                      <a:r>
                        <a:rPr lang="en-US" dirty="0"/>
                        <a:t>I3</a:t>
                      </a:r>
                    </a:p>
                  </a:txBody>
                  <a:tcPr/>
                </a:tc>
                <a:tc>
                  <a:txBody>
                    <a:bodyPr/>
                    <a:lstStyle/>
                    <a:p>
                      <a:r>
                        <a:rPr lang="en-US" dirty="0"/>
                        <a:t>Data exchange </a:t>
                      </a:r>
                      <a:r>
                        <a:rPr lang="en-US" b="1" dirty="0"/>
                        <a:t>consistency</a:t>
                      </a:r>
                    </a:p>
                  </a:txBody>
                  <a:tcPr/>
                </a:tc>
                <a:tc>
                  <a:txBody>
                    <a:bodyPr/>
                    <a:lstStyle/>
                    <a:p>
                      <a:r>
                        <a:rPr lang="en-US" dirty="0"/>
                        <a:t>O3</a:t>
                      </a:r>
                    </a:p>
                  </a:txBody>
                  <a:tcPr/>
                </a:tc>
                <a:tc>
                  <a:txBody>
                    <a:bodyPr/>
                    <a:lstStyle/>
                    <a:p>
                      <a:r>
                        <a:rPr lang="en-US" dirty="0"/>
                        <a:t>Managing </a:t>
                      </a:r>
                      <a:r>
                        <a:rPr lang="en-US" b="1" dirty="0"/>
                        <a:t>mixed fidelity</a:t>
                      </a:r>
                      <a:r>
                        <a:rPr lang="en-US" dirty="0"/>
                        <a:t>/granularity</a:t>
                      </a:r>
                    </a:p>
                  </a:txBody>
                  <a:tcPr/>
                </a:tc>
                <a:extLst>
                  <a:ext uri="{0D108BD9-81ED-4DB2-BD59-A6C34878D82A}">
                    <a16:rowId xmlns:a16="http://schemas.microsoft.com/office/drawing/2014/main" val="1985824456"/>
                  </a:ext>
                </a:extLst>
              </a:tr>
              <a:tr h="370840">
                <a:tc>
                  <a:txBody>
                    <a:bodyPr/>
                    <a:lstStyle/>
                    <a:p>
                      <a:r>
                        <a:rPr lang="en-US" dirty="0"/>
                        <a:t>I4</a:t>
                      </a:r>
                    </a:p>
                  </a:txBody>
                  <a:tcPr/>
                </a:tc>
                <a:tc>
                  <a:txBody>
                    <a:bodyPr/>
                    <a:lstStyle/>
                    <a:p>
                      <a:r>
                        <a:rPr lang="en-US" dirty="0"/>
                        <a:t>Plug &amp; play </a:t>
                      </a:r>
                      <a:r>
                        <a:rPr lang="en-US" b="1" dirty="0"/>
                        <a:t>modularity</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601942517"/>
                  </a:ext>
                </a:extLst>
              </a:tr>
            </a:tbl>
          </a:graphicData>
        </a:graphic>
      </p:graphicFrame>
    </p:spTree>
    <p:extLst>
      <p:ext uri="{BB962C8B-B14F-4D97-AF65-F5344CB8AC3E}">
        <p14:creationId xmlns:p14="http://schemas.microsoft.com/office/powerpoint/2010/main" val="4252750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644CB-EAF9-4037-84E8-285CF9640BEF}"/>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10CC1E93-62D8-42BF-8549-F0E77957A5D2}"/>
              </a:ext>
            </a:extLst>
          </p:cNvPr>
          <p:cNvSpPr>
            <a:spLocks noGrp="1"/>
          </p:cNvSpPr>
          <p:nvPr>
            <p:ph idx="1"/>
          </p:nvPr>
        </p:nvSpPr>
        <p:spPr/>
        <p:txBody>
          <a:bodyPr/>
          <a:lstStyle/>
          <a:p>
            <a:pPr lvl="2"/>
            <a:r>
              <a:rPr lang="en-GB" dirty="0"/>
              <a:t>Background</a:t>
            </a:r>
          </a:p>
          <a:p>
            <a:pPr lvl="2"/>
            <a:r>
              <a:rPr lang="en-GB" dirty="0"/>
              <a:t>Context</a:t>
            </a:r>
          </a:p>
          <a:p>
            <a:pPr lvl="2"/>
            <a:r>
              <a:rPr lang="en-GB" dirty="0"/>
              <a:t>Digital twin</a:t>
            </a:r>
          </a:p>
          <a:p>
            <a:pPr lvl="2"/>
            <a:r>
              <a:rPr lang="en-GB" dirty="0"/>
              <a:t>Applications</a:t>
            </a:r>
          </a:p>
          <a:p>
            <a:pPr lvl="2"/>
            <a:r>
              <a:rPr lang="en-GB" dirty="0"/>
              <a:t>Challenges</a:t>
            </a:r>
          </a:p>
          <a:p>
            <a:pPr lvl="2"/>
            <a:r>
              <a:rPr lang="en-GB" dirty="0"/>
              <a:t>Research topic</a:t>
            </a:r>
          </a:p>
          <a:p>
            <a:pPr lvl="2"/>
            <a:r>
              <a:rPr lang="en-GB" dirty="0"/>
              <a:t>Case study: microbrewery</a:t>
            </a:r>
            <a:endParaRPr lang="en-US" dirty="0"/>
          </a:p>
        </p:txBody>
      </p:sp>
      <p:sp>
        <p:nvSpPr>
          <p:cNvPr id="4" name="Footer Placeholder 3">
            <a:extLst>
              <a:ext uri="{FF2B5EF4-FFF2-40B4-BE49-F238E27FC236}">
                <a16:creationId xmlns:a16="http://schemas.microsoft.com/office/drawing/2014/main" id="{662CF768-5D15-4592-8B1A-F10119AB46B8}"/>
              </a:ext>
            </a:extLst>
          </p:cNvPr>
          <p:cNvSpPr>
            <a:spLocks noGrp="1"/>
          </p:cNvSpPr>
          <p:nvPr>
            <p:ph type="ftr" sz="quarter" idx="11"/>
          </p:nvPr>
        </p:nvSpPr>
        <p:spPr/>
        <p:txBody>
          <a:bodyPr/>
          <a:lstStyle/>
          <a:p>
            <a:r>
              <a:rPr lang="en-GB" dirty="0"/>
              <a:t>Introduction</a:t>
            </a:r>
          </a:p>
        </p:txBody>
      </p:sp>
      <p:sp>
        <p:nvSpPr>
          <p:cNvPr id="5" name="Slide Number Placeholder 4">
            <a:extLst>
              <a:ext uri="{FF2B5EF4-FFF2-40B4-BE49-F238E27FC236}">
                <a16:creationId xmlns:a16="http://schemas.microsoft.com/office/drawing/2014/main" id="{A36FAD28-C021-4029-AAF2-3435AD887564}"/>
              </a:ext>
            </a:extLst>
          </p:cNvPr>
          <p:cNvSpPr>
            <a:spLocks noGrp="1"/>
          </p:cNvSpPr>
          <p:nvPr>
            <p:ph type="sldNum" sz="quarter" idx="12"/>
          </p:nvPr>
        </p:nvSpPr>
        <p:spPr/>
        <p:txBody>
          <a:bodyPr/>
          <a:lstStyle/>
          <a:p>
            <a:fld id="{C194BDB0-F4EA-4DD6-8281-CCE2440D0CE0}" type="slidenum">
              <a:rPr lang="en-GB" smtClean="0"/>
              <a:t>3</a:t>
            </a:fld>
            <a:endParaRPr lang="en-GB" dirty="0"/>
          </a:p>
        </p:txBody>
      </p:sp>
    </p:spTree>
    <p:extLst>
      <p:ext uri="{BB962C8B-B14F-4D97-AF65-F5344CB8AC3E}">
        <p14:creationId xmlns:p14="http://schemas.microsoft.com/office/powerpoint/2010/main" val="102921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A56AA-B439-45B5-B277-D41613DF5081}"/>
              </a:ext>
            </a:extLst>
          </p:cNvPr>
          <p:cNvSpPr>
            <a:spLocks noGrp="1"/>
          </p:cNvSpPr>
          <p:nvPr>
            <p:ph type="title"/>
          </p:nvPr>
        </p:nvSpPr>
        <p:spPr/>
        <p:txBody>
          <a:bodyPr/>
          <a:lstStyle/>
          <a:p>
            <a:r>
              <a:rPr lang="en-US" dirty="0"/>
              <a:t>Requirements and KPIs</a:t>
            </a:r>
          </a:p>
        </p:txBody>
      </p:sp>
      <p:graphicFrame>
        <p:nvGraphicFramePr>
          <p:cNvPr id="6" name="Table 6">
            <a:extLst>
              <a:ext uri="{FF2B5EF4-FFF2-40B4-BE49-F238E27FC236}">
                <a16:creationId xmlns:a16="http://schemas.microsoft.com/office/drawing/2014/main" id="{F57EB784-FC40-41E5-9BA3-8BF8B89C217B}"/>
              </a:ext>
            </a:extLst>
          </p:cNvPr>
          <p:cNvGraphicFramePr>
            <a:graphicFrameLocks noGrp="1"/>
          </p:cNvGraphicFramePr>
          <p:nvPr>
            <p:ph idx="1"/>
            <p:extLst>
              <p:ext uri="{D42A27DB-BD31-4B8C-83A1-F6EECF244321}">
                <p14:modId xmlns:p14="http://schemas.microsoft.com/office/powerpoint/2010/main" val="2368650380"/>
              </p:ext>
            </p:extLst>
          </p:nvPr>
        </p:nvGraphicFramePr>
        <p:xfrm>
          <a:off x="758825" y="1486136"/>
          <a:ext cx="5037666" cy="2382520"/>
        </p:xfrm>
        <a:graphic>
          <a:graphicData uri="http://schemas.openxmlformats.org/drawingml/2006/table">
            <a:tbl>
              <a:tblPr firstRow="1" bandRow="1">
                <a:tableStyleId>{5C22544A-7EE6-4342-B048-85BDC9FD1C3A}</a:tableStyleId>
              </a:tblPr>
              <a:tblGrid>
                <a:gridCol w="679358">
                  <a:extLst>
                    <a:ext uri="{9D8B030D-6E8A-4147-A177-3AD203B41FA5}">
                      <a16:colId xmlns:a16="http://schemas.microsoft.com/office/drawing/2014/main" val="961276412"/>
                    </a:ext>
                  </a:extLst>
                </a:gridCol>
                <a:gridCol w="4358308">
                  <a:extLst>
                    <a:ext uri="{9D8B030D-6E8A-4147-A177-3AD203B41FA5}">
                      <a16:colId xmlns:a16="http://schemas.microsoft.com/office/drawing/2014/main" val="3654661046"/>
                    </a:ext>
                  </a:extLst>
                </a:gridCol>
              </a:tblGrid>
              <a:tr h="370840">
                <a:tc>
                  <a:txBody>
                    <a:bodyPr/>
                    <a:lstStyle/>
                    <a:p>
                      <a:r>
                        <a:rPr lang="en-US" dirty="0"/>
                        <a:t>Label</a:t>
                      </a:r>
                    </a:p>
                  </a:txBody>
                  <a:tcPr/>
                </a:tc>
                <a:tc>
                  <a:txBody>
                    <a:bodyPr/>
                    <a:lstStyle/>
                    <a:p>
                      <a:r>
                        <a:rPr lang="en-US" dirty="0"/>
                        <a:t>Requirements </a:t>
                      </a:r>
                    </a:p>
                  </a:txBody>
                  <a:tcPr/>
                </a:tc>
                <a:extLst>
                  <a:ext uri="{0D108BD9-81ED-4DB2-BD59-A6C34878D82A}">
                    <a16:rowId xmlns:a16="http://schemas.microsoft.com/office/drawing/2014/main" val="3132390065"/>
                  </a:ext>
                </a:extLst>
              </a:tr>
              <a:tr h="370840">
                <a:tc>
                  <a:txBody>
                    <a:bodyPr/>
                    <a:lstStyle/>
                    <a:p>
                      <a:r>
                        <a:rPr lang="en-US" dirty="0"/>
                        <a:t>R1</a:t>
                      </a:r>
                    </a:p>
                  </a:txBody>
                  <a:tcPr/>
                </a:tc>
                <a:tc>
                  <a:txBody>
                    <a:bodyPr/>
                    <a:lstStyle/>
                    <a:p>
                      <a:r>
                        <a:rPr lang="en-GB" dirty="0"/>
                        <a:t>The model state variables shall be </a:t>
                      </a:r>
                      <a:r>
                        <a:rPr lang="en-GB" b="1" dirty="0"/>
                        <a:t>validated</a:t>
                      </a:r>
                      <a:r>
                        <a:rPr lang="en-GB" dirty="0"/>
                        <a:t> with real-time empirical data.</a:t>
                      </a:r>
                      <a:endParaRPr lang="en-US" dirty="0"/>
                    </a:p>
                  </a:txBody>
                  <a:tcPr/>
                </a:tc>
                <a:extLst>
                  <a:ext uri="{0D108BD9-81ED-4DB2-BD59-A6C34878D82A}">
                    <a16:rowId xmlns:a16="http://schemas.microsoft.com/office/drawing/2014/main" val="3946690482"/>
                  </a:ext>
                </a:extLst>
              </a:tr>
              <a:tr h="370840">
                <a:tc>
                  <a:txBody>
                    <a:bodyPr/>
                    <a:lstStyle/>
                    <a:p>
                      <a:r>
                        <a:rPr lang="en-US" dirty="0"/>
                        <a:t>R2</a:t>
                      </a:r>
                    </a:p>
                  </a:txBody>
                  <a:tcPr/>
                </a:tc>
                <a:tc>
                  <a:txBody>
                    <a:bodyPr/>
                    <a:lstStyle/>
                    <a:p>
                      <a:r>
                        <a:rPr lang="en-GB" dirty="0"/>
                        <a:t>The operator shall be able to </a:t>
                      </a:r>
                      <a:r>
                        <a:rPr lang="en-GB" b="1" dirty="0"/>
                        <a:t>configure</a:t>
                      </a:r>
                      <a:r>
                        <a:rPr lang="en-GB" dirty="0"/>
                        <a:t> the initial model parameters based on the given materials and resources.</a:t>
                      </a:r>
                      <a:endParaRPr lang="en-US" dirty="0"/>
                    </a:p>
                  </a:txBody>
                  <a:tcPr/>
                </a:tc>
                <a:extLst>
                  <a:ext uri="{0D108BD9-81ED-4DB2-BD59-A6C34878D82A}">
                    <a16:rowId xmlns:a16="http://schemas.microsoft.com/office/drawing/2014/main" val="90402378"/>
                  </a:ext>
                </a:extLst>
              </a:tr>
              <a:tr h="370840">
                <a:tc>
                  <a:txBody>
                    <a:bodyPr/>
                    <a:lstStyle/>
                    <a:p>
                      <a:r>
                        <a:rPr lang="en-US" dirty="0"/>
                        <a:t>R3</a:t>
                      </a:r>
                    </a:p>
                  </a:txBody>
                  <a:tcPr/>
                </a:tc>
                <a:tc>
                  <a:txBody>
                    <a:bodyPr/>
                    <a:lstStyle/>
                    <a:p>
                      <a:r>
                        <a:rPr lang="en-GB" dirty="0"/>
                        <a:t>The model parameters shall be </a:t>
                      </a:r>
                      <a:r>
                        <a:rPr lang="en-GB" b="1" dirty="0"/>
                        <a:t>automatically updated </a:t>
                      </a:r>
                      <a:r>
                        <a:rPr lang="en-GB" dirty="0"/>
                        <a:t>based on the latest real-time data.</a:t>
                      </a:r>
                      <a:endParaRPr lang="en-US" dirty="0"/>
                    </a:p>
                  </a:txBody>
                  <a:tcPr/>
                </a:tc>
                <a:extLst>
                  <a:ext uri="{0D108BD9-81ED-4DB2-BD59-A6C34878D82A}">
                    <a16:rowId xmlns:a16="http://schemas.microsoft.com/office/drawing/2014/main" val="1752928598"/>
                  </a:ext>
                </a:extLst>
              </a:tr>
              <a:tr h="370840">
                <a:tc>
                  <a:txBody>
                    <a:bodyPr/>
                    <a:lstStyle/>
                    <a:p>
                      <a:r>
                        <a:rPr lang="en-US" dirty="0"/>
                        <a:t>R4</a:t>
                      </a:r>
                    </a:p>
                  </a:txBody>
                  <a:tcPr/>
                </a:tc>
                <a:tc>
                  <a:txBody>
                    <a:bodyPr/>
                    <a:lstStyle/>
                    <a:p>
                      <a:r>
                        <a:rPr lang="en-GB" dirty="0"/>
                        <a:t>The model may be interrogated for its </a:t>
                      </a:r>
                      <a:r>
                        <a:rPr lang="en-GB" b="1" dirty="0"/>
                        <a:t>past instances </a:t>
                      </a:r>
                      <a:r>
                        <a:rPr lang="en-GB" dirty="0"/>
                        <a:t>in order to optimize its present parameters.</a:t>
                      </a:r>
                      <a:endParaRPr lang="en-US" dirty="0"/>
                    </a:p>
                  </a:txBody>
                  <a:tcPr/>
                </a:tc>
                <a:extLst>
                  <a:ext uri="{0D108BD9-81ED-4DB2-BD59-A6C34878D82A}">
                    <a16:rowId xmlns:a16="http://schemas.microsoft.com/office/drawing/2014/main" val="507842026"/>
                  </a:ext>
                </a:extLst>
              </a:tr>
            </a:tbl>
          </a:graphicData>
        </a:graphic>
      </p:graphicFrame>
      <p:sp>
        <p:nvSpPr>
          <p:cNvPr id="4" name="Footer Placeholder 3">
            <a:extLst>
              <a:ext uri="{FF2B5EF4-FFF2-40B4-BE49-F238E27FC236}">
                <a16:creationId xmlns:a16="http://schemas.microsoft.com/office/drawing/2014/main" id="{AF0C745F-21DC-47A9-A408-AC1EC3104BA6}"/>
              </a:ext>
            </a:extLst>
          </p:cNvPr>
          <p:cNvSpPr>
            <a:spLocks noGrp="1"/>
          </p:cNvSpPr>
          <p:nvPr>
            <p:ph type="ftr" sz="quarter" idx="11"/>
          </p:nvPr>
        </p:nvSpPr>
        <p:spPr/>
        <p:txBody>
          <a:bodyPr/>
          <a:lstStyle/>
          <a:p>
            <a:r>
              <a:rPr lang="en-GB" dirty="0"/>
              <a:t>Preliminary outcomes</a:t>
            </a:r>
          </a:p>
        </p:txBody>
      </p:sp>
      <p:sp>
        <p:nvSpPr>
          <p:cNvPr id="5" name="Slide Number Placeholder 4">
            <a:extLst>
              <a:ext uri="{FF2B5EF4-FFF2-40B4-BE49-F238E27FC236}">
                <a16:creationId xmlns:a16="http://schemas.microsoft.com/office/drawing/2014/main" id="{EC6AB772-7147-4D1E-BE89-F5FA0DC64FF5}"/>
              </a:ext>
            </a:extLst>
          </p:cNvPr>
          <p:cNvSpPr>
            <a:spLocks noGrp="1"/>
          </p:cNvSpPr>
          <p:nvPr>
            <p:ph type="sldNum" sz="quarter" idx="12"/>
          </p:nvPr>
        </p:nvSpPr>
        <p:spPr/>
        <p:txBody>
          <a:bodyPr/>
          <a:lstStyle/>
          <a:p>
            <a:fld id="{C194BDB0-F4EA-4DD6-8281-CCE2440D0CE0}" type="slidenum">
              <a:rPr lang="en-GB" smtClean="0"/>
              <a:t>30</a:t>
            </a:fld>
            <a:endParaRPr lang="en-GB" dirty="0"/>
          </a:p>
        </p:txBody>
      </p:sp>
      <p:graphicFrame>
        <p:nvGraphicFramePr>
          <p:cNvPr id="7" name="Table 6">
            <a:extLst>
              <a:ext uri="{FF2B5EF4-FFF2-40B4-BE49-F238E27FC236}">
                <a16:creationId xmlns:a16="http://schemas.microsoft.com/office/drawing/2014/main" id="{475BD347-7A3F-4DC8-839E-82E1342E88AD}"/>
              </a:ext>
            </a:extLst>
          </p:cNvPr>
          <p:cNvGraphicFramePr>
            <a:graphicFrameLocks/>
          </p:cNvGraphicFramePr>
          <p:nvPr>
            <p:extLst>
              <p:ext uri="{D42A27DB-BD31-4B8C-83A1-F6EECF244321}">
                <p14:modId xmlns:p14="http://schemas.microsoft.com/office/powerpoint/2010/main" val="3415240847"/>
              </p:ext>
            </p:extLst>
          </p:nvPr>
        </p:nvGraphicFramePr>
        <p:xfrm>
          <a:off x="5935986" y="1486136"/>
          <a:ext cx="3030461" cy="1854200"/>
        </p:xfrm>
        <a:graphic>
          <a:graphicData uri="http://schemas.openxmlformats.org/drawingml/2006/table">
            <a:tbl>
              <a:tblPr firstRow="1" bandRow="1">
                <a:tableStyleId>{5C22544A-7EE6-4342-B048-85BDC9FD1C3A}</a:tableStyleId>
              </a:tblPr>
              <a:tblGrid>
                <a:gridCol w="651245">
                  <a:extLst>
                    <a:ext uri="{9D8B030D-6E8A-4147-A177-3AD203B41FA5}">
                      <a16:colId xmlns:a16="http://schemas.microsoft.com/office/drawing/2014/main" val="961276412"/>
                    </a:ext>
                  </a:extLst>
                </a:gridCol>
                <a:gridCol w="2379216">
                  <a:extLst>
                    <a:ext uri="{9D8B030D-6E8A-4147-A177-3AD203B41FA5}">
                      <a16:colId xmlns:a16="http://schemas.microsoft.com/office/drawing/2014/main" val="3654661046"/>
                    </a:ext>
                  </a:extLst>
                </a:gridCol>
              </a:tblGrid>
              <a:tr h="370840">
                <a:tc>
                  <a:txBody>
                    <a:bodyPr/>
                    <a:lstStyle/>
                    <a:p>
                      <a:r>
                        <a:rPr lang="en-US" dirty="0"/>
                        <a:t>Label</a:t>
                      </a:r>
                    </a:p>
                  </a:txBody>
                  <a:tcPr/>
                </a:tc>
                <a:tc>
                  <a:txBody>
                    <a:bodyPr/>
                    <a:lstStyle/>
                    <a:p>
                      <a:r>
                        <a:rPr lang="en-US" dirty="0"/>
                        <a:t>KPI</a:t>
                      </a:r>
                    </a:p>
                  </a:txBody>
                  <a:tcPr/>
                </a:tc>
                <a:extLst>
                  <a:ext uri="{0D108BD9-81ED-4DB2-BD59-A6C34878D82A}">
                    <a16:rowId xmlns:a16="http://schemas.microsoft.com/office/drawing/2014/main" val="3132390065"/>
                  </a:ext>
                </a:extLst>
              </a:tr>
              <a:tr h="370840">
                <a:tc>
                  <a:txBody>
                    <a:bodyPr/>
                    <a:lstStyle/>
                    <a:p>
                      <a:r>
                        <a:rPr lang="en-US" dirty="0"/>
                        <a:t>KPI1</a:t>
                      </a:r>
                    </a:p>
                  </a:txBody>
                  <a:tcPr/>
                </a:tc>
                <a:tc>
                  <a:txBody>
                    <a:bodyPr/>
                    <a:lstStyle/>
                    <a:p>
                      <a:r>
                        <a:rPr lang="en-GB" dirty="0"/>
                        <a:t>Rate of convergence</a:t>
                      </a:r>
                      <a:endParaRPr lang="en-US" dirty="0"/>
                    </a:p>
                  </a:txBody>
                  <a:tcPr/>
                </a:tc>
                <a:extLst>
                  <a:ext uri="{0D108BD9-81ED-4DB2-BD59-A6C34878D82A}">
                    <a16:rowId xmlns:a16="http://schemas.microsoft.com/office/drawing/2014/main" val="3946690482"/>
                  </a:ext>
                </a:extLst>
              </a:tr>
              <a:tr h="370840">
                <a:tc>
                  <a:txBody>
                    <a:bodyPr/>
                    <a:lstStyle/>
                    <a:p>
                      <a:r>
                        <a:rPr lang="en-US" dirty="0"/>
                        <a:t>KPI2</a:t>
                      </a:r>
                    </a:p>
                  </a:txBody>
                  <a:tcPr/>
                </a:tc>
                <a:tc>
                  <a:txBody>
                    <a:bodyPr/>
                    <a:lstStyle/>
                    <a:p>
                      <a:r>
                        <a:rPr lang="en-GB" dirty="0"/>
                        <a:t>Latency</a:t>
                      </a:r>
                      <a:endParaRPr lang="en-US" dirty="0"/>
                    </a:p>
                  </a:txBody>
                  <a:tcPr/>
                </a:tc>
                <a:extLst>
                  <a:ext uri="{0D108BD9-81ED-4DB2-BD59-A6C34878D82A}">
                    <a16:rowId xmlns:a16="http://schemas.microsoft.com/office/drawing/2014/main" val="90402378"/>
                  </a:ext>
                </a:extLst>
              </a:tr>
              <a:tr h="370840">
                <a:tc>
                  <a:txBody>
                    <a:bodyPr/>
                    <a:lstStyle/>
                    <a:p>
                      <a:r>
                        <a:rPr lang="en-US" dirty="0"/>
                        <a:t>KPI3</a:t>
                      </a:r>
                    </a:p>
                  </a:txBody>
                  <a:tcPr/>
                </a:tc>
                <a:tc>
                  <a:txBody>
                    <a:bodyPr/>
                    <a:lstStyle/>
                    <a:p>
                      <a:r>
                        <a:rPr lang="en-GB" dirty="0"/>
                        <a:t>Data availability</a:t>
                      </a:r>
                      <a:endParaRPr lang="en-US" dirty="0"/>
                    </a:p>
                  </a:txBody>
                  <a:tcPr/>
                </a:tc>
                <a:extLst>
                  <a:ext uri="{0D108BD9-81ED-4DB2-BD59-A6C34878D82A}">
                    <a16:rowId xmlns:a16="http://schemas.microsoft.com/office/drawing/2014/main" val="1752928598"/>
                  </a:ext>
                </a:extLst>
              </a:tr>
              <a:tr h="370840">
                <a:tc>
                  <a:txBody>
                    <a:bodyPr/>
                    <a:lstStyle/>
                    <a:p>
                      <a:r>
                        <a:rPr lang="en-US" dirty="0"/>
                        <a:t>KPI4</a:t>
                      </a:r>
                    </a:p>
                  </a:txBody>
                  <a:tcPr/>
                </a:tc>
                <a:tc>
                  <a:txBody>
                    <a:bodyPr/>
                    <a:lstStyle/>
                    <a:p>
                      <a:r>
                        <a:rPr lang="en-GB" dirty="0"/>
                        <a:t>Reconfigurability</a:t>
                      </a:r>
                      <a:endParaRPr lang="en-US" dirty="0"/>
                    </a:p>
                  </a:txBody>
                  <a:tcPr/>
                </a:tc>
                <a:extLst>
                  <a:ext uri="{0D108BD9-81ED-4DB2-BD59-A6C34878D82A}">
                    <a16:rowId xmlns:a16="http://schemas.microsoft.com/office/drawing/2014/main" val="507842026"/>
                  </a:ext>
                </a:extLst>
              </a:tr>
            </a:tbl>
          </a:graphicData>
        </a:graphic>
      </p:graphicFrame>
      <p:sp>
        <p:nvSpPr>
          <p:cNvPr id="8" name="Content Placeholder 2">
            <a:extLst>
              <a:ext uri="{FF2B5EF4-FFF2-40B4-BE49-F238E27FC236}">
                <a16:creationId xmlns:a16="http://schemas.microsoft.com/office/drawing/2014/main" id="{E287D294-2670-4A0B-B7CE-77018EE1C817}"/>
              </a:ext>
            </a:extLst>
          </p:cNvPr>
          <p:cNvSpPr txBox="1">
            <a:spLocks/>
          </p:cNvSpPr>
          <p:nvPr/>
        </p:nvSpPr>
        <p:spPr>
          <a:xfrm>
            <a:off x="758825" y="958194"/>
            <a:ext cx="331602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S1: production prediction</a:t>
            </a:r>
          </a:p>
        </p:txBody>
      </p:sp>
    </p:spTree>
    <p:extLst>
      <p:ext uri="{BB962C8B-B14F-4D97-AF65-F5344CB8AC3E}">
        <p14:creationId xmlns:p14="http://schemas.microsoft.com/office/powerpoint/2010/main" val="1193257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A56AA-B439-45B5-B277-D41613DF5081}"/>
              </a:ext>
            </a:extLst>
          </p:cNvPr>
          <p:cNvSpPr>
            <a:spLocks noGrp="1"/>
          </p:cNvSpPr>
          <p:nvPr>
            <p:ph type="title"/>
          </p:nvPr>
        </p:nvSpPr>
        <p:spPr/>
        <p:txBody>
          <a:bodyPr/>
          <a:lstStyle/>
          <a:p>
            <a:r>
              <a:rPr lang="en-US" dirty="0"/>
              <a:t>Requirements and KPIs</a:t>
            </a:r>
          </a:p>
        </p:txBody>
      </p:sp>
      <p:graphicFrame>
        <p:nvGraphicFramePr>
          <p:cNvPr id="6" name="Table 6">
            <a:extLst>
              <a:ext uri="{FF2B5EF4-FFF2-40B4-BE49-F238E27FC236}">
                <a16:creationId xmlns:a16="http://schemas.microsoft.com/office/drawing/2014/main" id="{F57EB784-FC40-41E5-9BA3-8BF8B89C217B}"/>
              </a:ext>
            </a:extLst>
          </p:cNvPr>
          <p:cNvGraphicFramePr>
            <a:graphicFrameLocks noGrp="1"/>
          </p:cNvGraphicFramePr>
          <p:nvPr>
            <p:ph idx="1"/>
            <p:extLst>
              <p:ext uri="{D42A27DB-BD31-4B8C-83A1-F6EECF244321}">
                <p14:modId xmlns:p14="http://schemas.microsoft.com/office/powerpoint/2010/main" val="4076832826"/>
              </p:ext>
            </p:extLst>
          </p:nvPr>
        </p:nvGraphicFramePr>
        <p:xfrm>
          <a:off x="758825" y="1486136"/>
          <a:ext cx="5037666" cy="1879600"/>
        </p:xfrm>
        <a:graphic>
          <a:graphicData uri="http://schemas.openxmlformats.org/drawingml/2006/table">
            <a:tbl>
              <a:tblPr firstRow="1" bandRow="1">
                <a:tableStyleId>{5C22544A-7EE6-4342-B048-85BDC9FD1C3A}</a:tableStyleId>
              </a:tblPr>
              <a:tblGrid>
                <a:gridCol w="679358">
                  <a:extLst>
                    <a:ext uri="{9D8B030D-6E8A-4147-A177-3AD203B41FA5}">
                      <a16:colId xmlns:a16="http://schemas.microsoft.com/office/drawing/2014/main" val="961276412"/>
                    </a:ext>
                  </a:extLst>
                </a:gridCol>
                <a:gridCol w="4358308">
                  <a:extLst>
                    <a:ext uri="{9D8B030D-6E8A-4147-A177-3AD203B41FA5}">
                      <a16:colId xmlns:a16="http://schemas.microsoft.com/office/drawing/2014/main" val="3654661046"/>
                    </a:ext>
                  </a:extLst>
                </a:gridCol>
              </a:tblGrid>
              <a:tr h="370840">
                <a:tc>
                  <a:txBody>
                    <a:bodyPr/>
                    <a:lstStyle/>
                    <a:p>
                      <a:r>
                        <a:rPr lang="en-US" dirty="0"/>
                        <a:t>Label</a:t>
                      </a:r>
                    </a:p>
                  </a:txBody>
                  <a:tcPr/>
                </a:tc>
                <a:tc>
                  <a:txBody>
                    <a:bodyPr/>
                    <a:lstStyle/>
                    <a:p>
                      <a:r>
                        <a:rPr lang="en-US"/>
                        <a:t>Requirements </a:t>
                      </a:r>
                      <a:endParaRPr lang="en-US" dirty="0"/>
                    </a:p>
                  </a:txBody>
                  <a:tcPr/>
                </a:tc>
                <a:extLst>
                  <a:ext uri="{0D108BD9-81ED-4DB2-BD59-A6C34878D82A}">
                    <a16:rowId xmlns:a16="http://schemas.microsoft.com/office/drawing/2014/main" val="3132390065"/>
                  </a:ext>
                </a:extLst>
              </a:tr>
              <a:tr h="370840">
                <a:tc>
                  <a:txBody>
                    <a:bodyPr/>
                    <a:lstStyle/>
                    <a:p>
                      <a:r>
                        <a:rPr lang="en-US"/>
                        <a:t>R1</a:t>
                      </a:r>
                      <a:endParaRPr lang="en-US" dirty="0"/>
                    </a:p>
                  </a:txBody>
                  <a:tcPr/>
                </a:tc>
                <a:tc>
                  <a:txBody>
                    <a:bodyPr/>
                    <a:lstStyle/>
                    <a:p>
                      <a:r>
                        <a:rPr lang="en-GB" dirty="0"/>
                        <a:t>The </a:t>
                      </a:r>
                      <a:r>
                        <a:rPr lang="en-GB" b="1" dirty="0"/>
                        <a:t>model optimization </a:t>
                      </a:r>
                      <a:r>
                        <a:rPr lang="en-GB" dirty="0"/>
                        <a:t>may be triggered on the detected disturbance, time, or plant-wide performance.</a:t>
                      </a:r>
                      <a:endParaRPr lang="en-US" dirty="0"/>
                    </a:p>
                  </a:txBody>
                  <a:tcPr/>
                </a:tc>
                <a:extLst>
                  <a:ext uri="{0D108BD9-81ED-4DB2-BD59-A6C34878D82A}">
                    <a16:rowId xmlns:a16="http://schemas.microsoft.com/office/drawing/2014/main" val="3946690482"/>
                  </a:ext>
                </a:extLst>
              </a:tr>
              <a:tr h="370840">
                <a:tc>
                  <a:txBody>
                    <a:bodyPr/>
                    <a:lstStyle/>
                    <a:p>
                      <a:r>
                        <a:rPr lang="en-US"/>
                        <a:t>R2</a:t>
                      </a:r>
                      <a:endParaRPr lang="en-US" dirty="0"/>
                    </a:p>
                  </a:txBody>
                  <a:tcPr/>
                </a:tc>
                <a:tc>
                  <a:txBody>
                    <a:bodyPr/>
                    <a:lstStyle/>
                    <a:p>
                      <a:r>
                        <a:rPr lang="en-GB" dirty="0"/>
                        <a:t>The </a:t>
                      </a:r>
                      <a:r>
                        <a:rPr lang="en-GB" b="1" dirty="0"/>
                        <a:t>controller calibration </a:t>
                      </a:r>
                      <a:r>
                        <a:rPr lang="en-GB" dirty="0"/>
                        <a:t>may be triggered on time, or state variables deviation.</a:t>
                      </a:r>
                      <a:endParaRPr lang="en-US" dirty="0"/>
                    </a:p>
                  </a:txBody>
                  <a:tcPr/>
                </a:tc>
                <a:extLst>
                  <a:ext uri="{0D108BD9-81ED-4DB2-BD59-A6C34878D82A}">
                    <a16:rowId xmlns:a16="http://schemas.microsoft.com/office/drawing/2014/main" val="90402378"/>
                  </a:ext>
                </a:extLst>
              </a:tr>
              <a:tr h="370840">
                <a:tc>
                  <a:txBody>
                    <a:bodyPr/>
                    <a:lstStyle/>
                    <a:p>
                      <a:r>
                        <a:rPr lang="en-US"/>
                        <a:t>R3</a:t>
                      </a:r>
                      <a:endParaRPr lang="en-US" dirty="0"/>
                    </a:p>
                  </a:txBody>
                  <a:tcPr/>
                </a:tc>
                <a:tc>
                  <a:txBody>
                    <a:bodyPr/>
                    <a:lstStyle/>
                    <a:p>
                      <a:r>
                        <a:rPr lang="en-GB" dirty="0"/>
                        <a:t>The model shall ensure that the calibrations comply with the controller’s desired </a:t>
                      </a:r>
                      <a:r>
                        <a:rPr lang="en-GB" b="1" dirty="0"/>
                        <a:t>operating range.</a:t>
                      </a:r>
                      <a:endParaRPr lang="en-US" b="1" dirty="0"/>
                    </a:p>
                  </a:txBody>
                  <a:tcPr/>
                </a:tc>
                <a:extLst>
                  <a:ext uri="{0D108BD9-81ED-4DB2-BD59-A6C34878D82A}">
                    <a16:rowId xmlns:a16="http://schemas.microsoft.com/office/drawing/2014/main" val="1752928598"/>
                  </a:ext>
                </a:extLst>
              </a:tr>
            </a:tbl>
          </a:graphicData>
        </a:graphic>
      </p:graphicFrame>
      <p:sp>
        <p:nvSpPr>
          <p:cNvPr id="4" name="Footer Placeholder 3">
            <a:extLst>
              <a:ext uri="{FF2B5EF4-FFF2-40B4-BE49-F238E27FC236}">
                <a16:creationId xmlns:a16="http://schemas.microsoft.com/office/drawing/2014/main" id="{AF0C745F-21DC-47A9-A408-AC1EC3104BA6}"/>
              </a:ext>
            </a:extLst>
          </p:cNvPr>
          <p:cNvSpPr>
            <a:spLocks noGrp="1"/>
          </p:cNvSpPr>
          <p:nvPr>
            <p:ph type="ftr" sz="quarter" idx="11"/>
          </p:nvPr>
        </p:nvSpPr>
        <p:spPr/>
        <p:txBody>
          <a:bodyPr/>
          <a:lstStyle/>
          <a:p>
            <a:r>
              <a:rPr lang="en-GB" dirty="0"/>
              <a:t>Preliminary outcomes</a:t>
            </a:r>
          </a:p>
        </p:txBody>
      </p:sp>
      <p:sp>
        <p:nvSpPr>
          <p:cNvPr id="5" name="Slide Number Placeholder 4">
            <a:extLst>
              <a:ext uri="{FF2B5EF4-FFF2-40B4-BE49-F238E27FC236}">
                <a16:creationId xmlns:a16="http://schemas.microsoft.com/office/drawing/2014/main" id="{EC6AB772-7147-4D1E-BE89-F5FA0DC64FF5}"/>
              </a:ext>
            </a:extLst>
          </p:cNvPr>
          <p:cNvSpPr>
            <a:spLocks noGrp="1"/>
          </p:cNvSpPr>
          <p:nvPr>
            <p:ph type="sldNum" sz="quarter" idx="12"/>
          </p:nvPr>
        </p:nvSpPr>
        <p:spPr/>
        <p:txBody>
          <a:bodyPr/>
          <a:lstStyle/>
          <a:p>
            <a:fld id="{C194BDB0-F4EA-4DD6-8281-CCE2440D0CE0}" type="slidenum">
              <a:rPr lang="en-GB" smtClean="0"/>
              <a:t>31</a:t>
            </a:fld>
            <a:endParaRPr lang="en-GB" dirty="0"/>
          </a:p>
        </p:txBody>
      </p:sp>
      <p:graphicFrame>
        <p:nvGraphicFramePr>
          <p:cNvPr id="7" name="Table 6">
            <a:extLst>
              <a:ext uri="{FF2B5EF4-FFF2-40B4-BE49-F238E27FC236}">
                <a16:creationId xmlns:a16="http://schemas.microsoft.com/office/drawing/2014/main" id="{475BD347-7A3F-4DC8-839E-82E1342E88AD}"/>
              </a:ext>
            </a:extLst>
          </p:cNvPr>
          <p:cNvGraphicFramePr>
            <a:graphicFrameLocks/>
          </p:cNvGraphicFramePr>
          <p:nvPr>
            <p:extLst>
              <p:ext uri="{D42A27DB-BD31-4B8C-83A1-F6EECF244321}">
                <p14:modId xmlns:p14="http://schemas.microsoft.com/office/powerpoint/2010/main" val="533962403"/>
              </p:ext>
            </p:extLst>
          </p:nvPr>
        </p:nvGraphicFramePr>
        <p:xfrm>
          <a:off x="5935986" y="1486136"/>
          <a:ext cx="3030461" cy="1244600"/>
        </p:xfrm>
        <a:graphic>
          <a:graphicData uri="http://schemas.openxmlformats.org/drawingml/2006/table">
            <a:tbl>
              <a:tblPr firstRow="1" bandRow="1">
                <a:tableStyleId>{5C22544A-7EE6-4342-B048-85BDC9FD1C3A}</a:tableStyleId>
              </a:tblPr>
              <a:tblGrid>
                <a:gridCol w="651245">
                  <a:extLst>
                    <a:ext uri="{9D8B030D-6E8A-4147-A177-3AD203B41FA5}">
                      <a16:colId xmlns:a16="http://schemas.microsoft.com/office/drawing/2014/main" val="961276412"/>
                    </a:ext>
                  </a:extLst>
                </a:gridCol>
                <a:gridCol w="2379216">
                  <a:extLst>
                    <a:ext uri="{9D8B030D-6E8A-4147-A177-3AD203B41FA5}">
                      <a16:colId xmlns:a16="http://schemas.microsoft.com/office/drawing/2014/main" val="3654661046"/>
                    </a:ext>
                  </a:extLst>
                </a:gridCol>
              </a:tblGrid>
              <a:tr h="370840">
                <a:tc>
                  <a:txBody>
                    <a:bodyPr/>
                    <a:lstStyle/>
                    <a:p>
                      <a:r>
                        <a:rPr lang="en-US" dirty="0"/>
                        <a:t>Label</a:t>
                      </a:r>
                    </a:p>
                  </a:txBody>
                  <a:tcPr/>
                </a:tc>
                <a:tc>
                  <a:txBody>
                    <a:bodyPr/>
                    <a:lstStyle/>
                    <a:p>
                      <a:r>
                        <a:rPr lang="en-US" dirty="0"/>
                        <a:t>KPI</a:t>
                      </a:r>
                    </a:p>
                  </a:txBody>
                  <a:tcPr/>
                </a:tc>
                <a:extLst>
                  <a:ext uri="{0D108BD9-81ED-4DB2-BD59-A6C34878D82A}">
                    <a16:rowId xmlns:a16="http://schemas.microsoft.com/office/drawing/2014/main" val="3132390065"/>
                  </a:ext>
                </a:extLst>
              </a:tr>
              <a:tr h="370840">
                <a:tc>
                  <a:txBody>
                    <a:bodyPr/>
                    <a:lstStyle/>
                    <a:p>
                      <a:r>
                        <a:rPr lang="en-US" dirty="0"/>
                        <a:t>KPI1</a:t>
                      </a:r>
                    </a:p>
                  </a:txBody>
                  <a:tcPr/>
                </a:tc>
                <a:tc>
                  <a:txBody>
                    <a:bodyPr/>
                    <a:lstStyle/>
                    <a:p>
                      <a:r>
                        <a:rPr lang="en-US" dirty="0"/>
                        <a:t>Stableness of transitory</a:t>
                      </a:r>
                    </a:p>
                    <a:p>
                      <a:r>
                        <a:rPr lang="en-US" dirty="0"/>
                        <a:t>behaviors</a:t>
                      </a:r>
                    </a:p>
                  </a:txBody>
                  <a:tcPr/>
                </a:tc>
                <a:extLst>
                  <a:ext uri="{0D108BD9-81ED-4DB2-BD59-A6C34878D82A}">
                    <a16:rowId xmlns:a16="http://schemas.microsoft.com/office/drawing/2014/main" val="3946690482"/>
                  </a:ext>
                </a:extLst>
              </a:tr>
              <a:tr h="370840">
                <a:tc>
                  <a:txBody>
                    <a:bodyPr/>
                    <a:lstStyle/>
                    <a:p>
                      <a:r>
                        <a:rPr lang="en-US" dirty="0"/>
                        <a:t>KPI2</a:t>
                      </a:r>
                    </a:p>
                  </a:txBody>
                  <a:tcPr/>
                </a:tc>
                <a:tc>
                  <a:txBody>
                    <a:bodyPr/>
                    <a:lstStyle/>
                    <a:p>
                      <a:r>
                        <a:rPr lang="en-US" dirty="0"/>
                        <a:t>System timeliness</a:t>
                      </a:r>
                    </a:p>
                  </a:txBody>
                  <a:tcPr/>
                </a:tc>
                <a:extLst>
                  <a:ext uri="{0D108BD9-81ED-4DB2-BD59-A6C34878D82A}">
                    <a16:rowId xmlns:a16="http://schemas.microsoft.com/office/drawing/2014/main" val="90402378"/>
                  </a:ext>
                </a:extLst>
              </a:tr>
            </a:tbl>
          </a:graphicData>
        </a:graphic>
      </p:graphicFrame>
      <p:sp>
        <p:nvSpPr>
          <p:cNvPr id="8" name="Content Placeholder 2">
            <a:extLst>
              <a:ext uri="{FF2B5EF4-FFF2-40B4-BE49-F238E27FC236}">
                <a16:creationId xmlns:a16="http://schemas.microsoft.com/office/drawing/2014/main" id="{E287D294-2670-4A0B-B7CE-77018EE1C817}"/>
              </a:ext>
            </a:extLst>
          </p:cNvPr>
          <p:cNvSpPr txBox="1">
            <a:spLocks/>
          </p:cNvSpPr>
          <p:nvPr/>
        </p:nvSpPr>
        <p:spPr>
          <a:xfrm>
            <a:off x="758825" y="958194"/>
            <a:ext cx="331602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S2:</a:t>
            </a:r>
          </a:p>
        </p:txBody>
      </p:sp>
    </p:spTree>
    <p:extLst>
      <p:ext uri="{BB962C8B-B14F-4D97-AF65-F5344CB8AC3E}">
        <p14:creationId xmlns:p14="http://schemas.microsoft.com/office/powerpoint/2010/main" val="380522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A56AA-B439-45B5-B277-D41613DF5081}"/>
              </a:ext>
            </a:extLst>
          </p:cNvPr>
          <p:cNvSpPr>
            <a:spLocks noGrp="1"/>
          </p:cNvSpPr>
          <p:nvPr>
            <p:ph type="title"/>
          </p:nvPr>
        </p:nvSpPr>
        <p:spPr/>
        <p:txBody>
          <a:bodyPr/>
          <a:lstStyle/>
          <a:p>
            <a:r>
              <a:rPr lang="en-US" dirty="0"/>
              <a:t>Requirements and KPIs</a:t>
            </a:r>
          </a:p>
        </p:txBody>
      </p:sp>
      <p:graphicFrame>
        <p:nvGraphicFramePr>
          <p:cNvPr id="6" name="Table 6">
            <a:extLst>
              <a:ext uri="{FF2B5EF4-FFF2-40B4-BE49-F238E27FC236}">
                <a16:creationId xmlns:a16="http://schemas.microsoft.com/office/drawing/2014/main" id="{F57EB784-FC40-41E5-9BA3-8BF8B89C217B}"/>
              </a:ext>
            </a:extLst>
          </p:cNvPr>
          <p:cNvGraphicFramePr>
            <a:graphicFrameLocks noGrp="1"/>
          </p:cNvGraphicFramePr>
          <p:nvPr>
            <p:ph idx="1"/>
            <p:extLst>
              <p:ext uri="{D42A27DB-BD31-4B8C-83A1-F6EECF244321}">
                <p14:modId xmlns:p14="http://schemas.microsoft.com/office/powerpoint/2010/main" val="3366029806"/>
              </p:ext>
            </p:extLst>
          </p:nvPr>
        </p:nvGraphicFramePr>
        <p:xfrm>
          <a:off x="758825" y="1486136"/>
          <a:ext cx="5037666" cy="1879600"/>
        </p:xfrm>
        <a:graphic>
          <a:graphicData uri="http://schemas.openxmlformats.org/drawingml/2006/table">
            <a:tbl>
              <a:tblPr firstRow="1" bandRow="1">
                <a:tableStyleId>{5C22544A-7EE6-4342-B048-85BDC9FD1C3A}</a:tableStyleId>
              </a:tblPr>
              <a:tblGrid>
                <a:gridCol w="679358">
                  <a:extLst>
                    <a:ext uri="{9D8B030D-6E8A-4147-A177-3AD203B41FA5}">
                      <a16:colId xmlns:a16="http://schemas.microsoft.com/office/drawing/2014/main" val="961276412"/>
                    </a:ext>
                  </a:extLst>
                </a:gridCol>
                <a:gridCol w="4358308">
                  <a:extLst>
                    <a:ext uri="{9D8B030D-6E8A-4147-A177-3AD203B41FA5}">
                      <a16:colId xmlns:a16="http://schemas.microsoft.com/office/drawing/2014/main" val="3654661046"/>
                    </a:ext>
                  </a:extLst>
                </a:gridCol>
              </a:tblGrid>
              <a:tr h="370840">
                <a:tc>
                  <a:txBody>
                    <a:bodyPr/>
                    <a:lstStyle/>
                    <a:p>
                      <a:r>
                        <a:rPr lang="en-US" dirty="0"/>
                        <a:t>Label</a:t>
                      </a:r>
                    </a:p>
                  </a:txBody>
                  <a:tcPr/>
                </a:tc>
                <a:tc>
                  <a:txBody>
                    <a:bodyPr/>
                    <a:lstStyle/>
                    <a:p>
                      <a:r>
                        <a:rPr lang="en-US"/>
                        <a:t>Requirements </a:t>
                      </a:r>
                      <a:endParaRPr lang="en-US" dirty="0"/>
                    </a:p>
                  </a:txBody>
                  <a:tcPr/>
                </a:tc>
                <a:extLst>
                  <a:ext uri="{0D108BD9-81ED-4DB2-BD59-A6C34878D82A}">
                    <a16:rowId xmlns:a16="http://schemas.microsoft.com/office/drawing/2014/main" val="3132390065"/>
                  </a:ext>
                </a:extLst>
              </a:tr>
              <a:tr h="370840">
                <a:tc>
                  <a:txBody>
                    <a:bodyPr/>
                    <a:lstStyle/>
                    <a:p>
                      <a:r>
                        <a:rPr lang="en-US"/>
                        <a:t>R1</a:t>
                      </a:r>
                      <a:endParaRPr lang="en-US" dirty="0"/>
                    </a:p>
                  </a:txBody>
                  <a:tcPr/>
                </a:tc>
                <a:tc>
                  <a:txBody>
                    <a:bodyPr/>
                    <a:lstStyle/>
                    <a:p>
                      <a:r>
                        <a:rPr lang="en-GB" dirty="0"/>
                        <a:t>The scenario-dependent data shall be stored and </a:t>
                      </a:r>
                      <a:r>
                        <a:rPr lang="en-GB" b="1" dirty="0"/>
                        <a:t>handled separately</a:t>
                      </a:r>
                      <a:r>
                        <a:rPr lang="en-GB" dirty="0"/>
                        <a:t> from the master data.</a:t>
                      </a:r>
                      <a:endParaRPr lang="en-US" dirty="0"/>
                    </a:p>
                  </a:txBody>
                  <a:tcPr/>
                </a:tc>
                <a:extLst>
                  <a:ext uri="{0D108BD9-81ED-4DB2-BD59-A6C34878D82A}">
                    <a16:rowId xmlns:a16="http://schemas.microsoft.com/office/drawing/2014/main" val="3946690482"/>
                  </a:ext>
                </a:extLst>
              </a:tr>
              <a:tr h="370840">
                <a:tc>
                  <a:txBody>
                    <a:bodyPr/>
                    <a:lstStyle/>
                    <a:p>
                      <a:r>
                        <a:rPr lang="en-US"/>
                        <a:t>R2</a:t>
                      </a:r>
                      <a:endParaRPr lang="en-US" dirty="0"/>
                    </a:p>
                  </a:txBody>
                  <a:tcPr/>
                </a:tc>
                <a:tc>
                  <a:txBody>
                    <a:bodyPr/>
                    <a:lstStyle/>
                    <a:p>
                      <a:r>
                        <a:rPr lang="en-GB" dirty="0"/>
                        <a:t>The scenarios shall be readily applied, reset, and removed </a:t>
                      </a:r>
                      <a:r>
                        <a:rPr lang="en-GB" b="1" dirty="0"/>
                        <a:t>without affecting </a:t>
                      </a:r>
                      <a:r>
                        <a:rPr lang="en-GB" dirty="0"/>
                        <a:t>the master schedule.</a:t>
                      </a:r>
                      <a:endParaRPr lang="en-US" dirty="0"/>
                    </a:p>
                  </a:txBody>
                  <a:tcPr/>
                </a:tc>
                <a:extLst>
                  <a:ext uri="{0D108BD9-81ED-4DB2-BD59-A6C34878D82A}">
                    <a16:rowId xmlns:a16="http://schemas.microsoft.com/office/drawing/2014/main" val="90402378"/>
                  </a:ext>
                </a:extLst>
              </a:tr>
              <a:tr h="370840">
                <a:tc>
                  <a:txBody>
                    <a:bodyPr/>
                    <a:lstStyle/>
                    <a:p>
                      <a:r>
                        <a:rPr lang="en-US"/>
                        <a:t>R3</a:t>
                      </a:r>
                      <a:endParaRPr lang="en-US" dirty="0"/>
                    </a:p>
                  </a:txBody>
                  <a:tcPr/>
                </a:tc>
                <a:tc>
                  <a:txBody>
                    <a:bodyPr/>
                    <a:lstStyle/>
                    <a:p>
                      <a:r>
                        <a:rPr lang="en-GB" dirty="0"/>
                        <a:t>The iterations of scenario may be managed under </a:t>
                      </a:r>
                      <a:r>
                        <a:rPr lang="en-GB" b="1" dirty="0"/>
                        <a:t>version control.</a:t>
                      </a:r>
                      <a:endParaRPr lang="en-US" b="1" dirty="0"/>
                    </a:p>
                  </a:txBody>
                  <a:tcPr/>
                </a:tc>
                <a:extLst>
                  <a:ext uri="{0D108BD9-81ED-4DB2-BD59-A6C34878D82A}">
                    <a16:rowId xmlns:a16="http://schemas.microsoft.com/office/drawing/2014/main" val="1752928598"/>
                  </a:ext>
                </a:extLst>
              </a:tr>
            </a:tbl>
          </a:graphicData>
        </a:graphic>
      </p:graphicFrame>
      <p:sp>
        <p:nvSpPr>
          <p:cNvPr id="4" name="Footer Placeholder 3">
            <a:extLst>
              <a:ext uri="{FF2B5EF4-FFF2-40B4-BE49-F238E27FC236}">
                <a16:creationId xmlns:a16="http://schemas.microsoft.com/office/drawing/2014/main" id="{AF0C745F-21DC-47A9-A408-AC1EC3104BA6}"/>
              </a:ext>
            </a:extLst>
          </p:cNvPr>
          <p:cNvSpPr>
            <a:spLocks noGrp="1"/>
          </p:cNvSpPr>
          <p:nvPr>
            <p:ph type="ftr" sz="quarter" idx="11"/>
          </p:nvPr>
        </p:nvSpPr>
        <p:spPr/>
        <p:txBody>
          <a:bodyPr/>
          <a:lstStyle/>
          <a:p>
            <a:r>
              <a:rPr lang="en-GB" dirty="0"/>
              <a:t>Preliminary outcomes</a:t>
            </a:r>
          </a:p>
        </p:txBody>
      </p:sp>
      <p:sp>
        <p:nvSpPr>
          <p:cNvPr id="5" name="Slide Number Placeholder 4">
            <a:extLst>
              <a:ext uri="{FF2B5EF4-FFF2-40B4-BE49-F238E27FC236}">
                <a16:creationId xmlns:a16="http://schemas.microsoft.com/office/drawing/2014/main" id="{EC6AB772-7147-4D1E-BE89-F5FA0DC64FF5}"/>
              </a:ext>
            </a:extLst>
          </p:cNvPr>
          <p:cNvSpPr>
            <a:spLocks noGrp="1"/>
          </p:cNvSpPr>
          <p:nvPr>
            <p:ph type="sldNum" sz="quarter" idx="12"/>
          </p:nvPr>
        </p:nvSpPr>
        <p:spPr/>
        <p:txBody>
          <a:bodyPr/>
          <a:lstStyle/>
          <a:p>
            <a:fld id="{C194BDB0-F4EA-4DD6-8281-CCE2440D0CE0}" type="slidenum">
              <a:rPr lang="en-GB" smtClean="0"/>
              <a:t>32</a:t>
            </a:fld>
            <a:endParaRPr lang="en-GB" dirty="0"/>
          </a:p>
        </p:txBody>
      </p:sp>
      <p:graphicFrame>
        <p:nvGraphicFramePr>
          <p:cNvPr id="7" name="Table 6">
            <a:extLst>
              <a:ext uri="{FF2B5EF4-FFF2-40B4-BE49-F238E27FC236}">
                <a16:creationId xmlns:a16="http://schemas.microsoft.com/office/drawing/2014/main" id="{475BD347-7A3F-4DC8-839E-82E1342E88AD}"/>
              </a:ext>
            </a:extLst>
          </p:cNvPr>
          <p:cNvGraphicFramePr>
            <a:graphicFrameLocks/>
          </p:cNvGraphicFramePr>
          <p:nvPr>
            <p:extLst>
              <p:ext uri="{D42A27DB-BD31-4B8C-83A1-F6EECF244321}">
                <p14:modId xmlns:p14="http://schemas.microsoft.com/office/powerpoint/2010/main" val="240195208"/>
              </p:ext>
            </p:extLst>
          </p:nvPr>
        </p:nvGraphicFramePr>
        <p:xfrm>
          <a:off x="5935986" y="1486136"/>
          <a:ext cx="3030461" cy="1483360"/>
        </p:xfrm>
        <a:graphic>
          <a:graphicData uri="http://schemas.openxmlformats.org/drawingml/2006/table">
            <a:tbl>
              <a:tblPr firstRow="1" bandRow="1">
                <a:tableStyleId>{5C22544A-7EE6-4342-B048-85BDC9FD1C3A}</a:tableStyleId>
              </a:tblPr>
              <a:tblGrid>
                <a:gridCol w="651245">
                  <a:extLst>
                    <a:ext uri="{9D8B030D-6E8A-4147-A177-3AD203B41FA5}">
                      <a16:colId xmlns:a16="http://schemas.microsoft.com/office/drawing/2014/main" val="961276412"/>
                    </a:ext>
                  </a:extLst>
                </a:gridCol>
                <a:gridCol w="2379216">
                  <a:extLst>
                    <a:ext uri="{9D8B030D-6E8A-4147-A177-3AD203B41FA5}">
                      <a16:colId xmlns:a16="http://schemas.microsoft.com/office/drawing/2014/main" val="3654661046"/>
                    </a:ext>
                  </a:extLst>
                </a:gridCol>
              </a:tblGrid>
              <a:tr h="370840">
                <a:tc>
                  <a:txBody>
                    <a:bodyPr/>
                    <a:lstStyle/>
                    <a:p>
                      <a:r>
                        <a:rPr lang="en-US" dirty="0"/>
                        <a:t>Label</a:t>
                      </a:r>
                    </a:p>
                  </a:txBody>
                  <a:tcPr/>
                </a:tc>
                <a:tc>
                  <a:txBody>
                    <a:bodyPr/>
                    <a:lstStyle/>
                    <a:p>
                      <a:r>
                        <a:rPr lang="en-US" dirty="0"/>
                        <a:t>KPI</a:t>
                      </a:r>
                    </a:p>
                  </a:txBody>
                  <a:tcPr/>
                </a:tc>
                <a:extLst>
                  <a:ext uri="{0D108BD9-81ED-4DB2-BD59-A6C34878D82A}">
                    <a16:rowId xmlns:a16="http://schemas.microsoft.com/office/drawing/2014/main" val="3132390065"/>
                  </a:ext>
                </a:extLst>
              </a:tr>
              <a:tr h="370840">
                <a:tc>
                  <a:txBody>
                    <a:bodyPr/>
                    <a:lstStyle/>
                    <a:p>
                      <a:r>
                        <a:rPr lang="en-US" dirty="0"/>
                        <a:t>KPI1</a:t>
                      </a:r>
                    </a:p>
                  </a:txBody>
                  <a:tcPr/>
                </a:tc>
                <a:tc>
                  <a:txBody>
                    <a:bodyPr/>
                    <a:lstStyle/>
                    <a:p>
                      <a:r>
                        <a:rPr lang="en-US" dirty="0"/>
                        <a:t>Scalability</a:t>
                      </a:r>
                    </a:p>
                  </a:txBody>
                  <a:tcPr/>
                </a:tc>
                <a:extLst>
                  <a:ext uri="{0D108BD9-81ED-4DB2-BD59-A6C34878D82A}">
                    <a16:rowId xmlns:a16="http://schemas.microsoft.com/office/drawing/2014/main" val="3946690482"/>
                  </a:ext>
                </a:extLst>
              </a:tr>
              <a:tr h="370840">
                <a:tc>
                  <a:txBody>
                    <a:bodyPr/>
                    <a:lstStyle/>
                    <a:p>
                      <a:r>
                        <a:rPr lang="en-US" dirty="0"/>
                        <a:t>KPI2</a:t>
                      </a:r>
                    </a:p>
                  </a:txBody>
                  <a:tcPr/>
                </a:tc>
                <a:tc>
                  <a:txBody>
                    <a:bodyPr/>
                    <a:lstStyle/>
                    <a:p>
                      <a:r>
                        <a:rPr lang="en-US" sz="1350" b="0" i="0" u="none" strike="noStrike" kern="1200" baseline="0" dirty="0">
                          <a:solidFill>
                            <a:schemeClr val="dk1"/>
                          </a:solidFill>
                          <a:latin typeface="+mn-lt"/>
                          <a:ea typeface="+mn-ea"/>
                          <a:cs typeface="+mn-cs"/>
                        </a:rPr>
                        <a:t>Accessibility</a:t>
                      </a:r>
                      <a:endParaRPr lang="en-US" dirty="0"/>
                    </a:p>
                  </a:txBody>
                  <a:tcPr/>
                </a:tc>
                <a:extLst>
                  <a:ext uri="{0D108BD9-81ED-4DB2-BD59-A6C34878D82A}">
                    <a16:rowId xmlns:a16="http://schemas.microsoft.com/office/drawing/2014/main" val="90402378"/>
                  </a:ext>
                </a:extLst>
              </a:tr>
              <a:tr h="370840">
                <a:tc>
                  <a:txBody>
                    <a:bodyPr/>
                    <a:lstStyle/>
                    <a:p>
                      <a:r>
                        <a:rPr lang="en-US" dirty="0"/>
                        <a:t>KPI3</a:t>
                      </a:r>
                    </a:p>
                  </a:txBody>
                  <a:tcPr/>
                </a:tc>
                <a:tc>
                  <a:txBody>
                    <a:bodyPr/>
                    <a:lstStyle/>
                    <a:p>
                      <a:r>
                        <a:rPr lang="en-US" dirty="0"/>
                        <a:t>Modularity</a:t>
                      </a:r>
                    </a:p>
                  </a:txBody>
                  <a:tcPr/>
                </a:tc>
                <a:extLst>
                  <a:ext uri="{0D108BD9-81ED-4DB2-BD59-A6C34878D82A}">
                    <a16:rowId xmlns:a16="http://schemas.microsoft.com/office/drawing/2014/main" val="1752928598"/>
                  </a:ext>
                </a:extLst>
              </a:tr>
            </a:tbl>
          </a:graphicData>
        </a:graphic>
      </p:graphicFrame>
      <p:sp>
        <p:nvSpPr>
          <p:cNvPr id="8" name="Content Placeholder 2">
            <a:extLst>
              <a:ext uri="{FF2B5EF4-FFF2-40B4-BE49-F238E27FC236}">
                <a16:creationId xmlns:a16="http://schemas.microsoft.com/office/drawing/2014/main" id="{E287D294-2670-4A0B-B7CE-77018EE1C817}"/>
              </a:ext>
            </a:extLst>
          </p:cNvPr>
          <p:cNvSpPr txBox="1">
            <a:spLocks/>
          </p:cNvSpPr>
          <p:nvPr/>
        </p:nvSpPr>
        <p:spPr>
          <a:xfrm>
            <a:off x="758825" y="958194"/>
            <a:ext cx="331602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S3:</a:t>
            </a:r>
          </a:p>
        </p:txBody>
      </p:sp>
    </p:spTree>
    <p:extLst>
      <p:ext uri="{BB962C8B-B14F-4D97-AF65-F5344CB8AC3E}">
        <p14:creationId xmlns:p14="http://schemas.microsoft.com/office/powerpoint/2010/main" val="2769181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A56AA-B439-45B5-B277-D41613DF5081}"/>
              </a:ext>
            </a:extLst>
          </p:cNvPr>
          <p:cNvSpPr>
            <a:spLocks noGrp="1"/>
          </p:cNvSpPr>
          <p:nvPr>
            <p:ph type="title"/>
          </p:nvPr>
        </p:nvSpPr>
        <p:spPr/>
        <p:txBody>
          <a:bodyPr/>
          <a:lstStyle/>
          <a:p>
            <a:r>
              <a:rPr lang="en-US" dirty="0"/>
              <a:t>Requirements and KPIs</a:t>
            </a:r>
          </a:p>
        </p:txBody>
      </p:sp>
      <p:graphicFrame>
        <p:nvGraphicFramePr>
          <p:cNvPr id="6" name="Table 6">
            <a:extLst>
              <a:ext uri="{FF2B5EF4-FFF2-40B4-BE49-F238E27FC236}">
                <a16:creationId xmlns:a16="http://schemas.microsoft.com/office/drawing/2014/main" id="{F57EB784-FC40-41E5-9BA3-8BF8B89C217B}"/>
              </a:ext>
            </a:extLst>
          </p:cNvPr>
          <p:cNvGraphicFramePr>
            <a:graphicFrameLocks noGrp="1"/>
          </p:cNvGraphicFramePr>
          <p:nvPr>
            <p:ph idx="1"/>
            <p:extLst>
              <p:ext uri="{D42A27DB-BD31-4B8C-83A1-F6EECF244321}">
                <p14:modId xmlns:p14="http://schemas.microsoft.com/office/powerpoint/2010/main" val="2713358024"/>
              </p:ext>
            </p:extLst>
          </p:nvPr>
        </p:nvGraphicFramePr>
        <p:xfrm>
          <a:off x="758825" y="1486136"/>
          <a:ext cx="5037666" cy="2085340"/>
        </p:xfrm>
        <a:graphic>
          <a:graphicData uri="http://schemas.openxmlformats.org/drawingml/2006/table">
            <a:tbl>
              <a:tblPr firstRow="1" bandRow="1">
                <a:tableStyleId>{5C22544A-7EE6-4342-B048-85BDC9FD1C3A}</a:tableStyleId>
              </a:tblPr>
              <a:tblGrid>
                <a:gridCol w="679358">
                  <a:extLst>
                    <a:ext uri="{9D8B030D-6E8A-4147-A177-3AD203B41FA5}">
                      <a16:colId xmlns:a16="http://schemas.microsoft.com/office/drawing/2014/main" val="961276412"/>
                    </a:ext>
                  </a:extLst>
                </a:gridCol>
                <a:gridCol w="4358308">
                  <a:extLst>
                    <a:ext uri="{9D8B030D-6E8A-4147-A177-3AD203B41FA5}">
                      <a16:colId xmlns:a16="http://schemas.microsoft.com/office/drawing/2014/main" val="3654661046"/>
                    </a:ext>
                  </a:extLst>
                </a:gridCol>
              </a:tblGrid>
              <a:tr h="370840">
                <a:tc>
                  <a:txBody>
                    <a:bodyPr/>
                    <a:lstStyle/>
                    <a:p>
                      <a:r>
                        <a:rPr lang="en-US" dirty="0"/>
                        <a:t>Label</a:t>
                      </a:r>
                    </a:p>
                  </a:txBody>
                  <a:tcPr/>
                </a:tc>
                <a:tc>
                  <a:txBody>
                    <a:bodyPr/>
                    <a:lstStyle/>
                    <a:p>
                      <a:r>
                        <a:rPr lang="en-US"/>
                        <a:t>Requirements </a:t>
                      </a:r>
                      <a:endParaRPr lang="en-US" dirty="0"/>
                    </a:p>
                  </a:txBody>
                  <a:tcPr/>
                </a:tc>
                <a:extLst>
                  <a:ext uri="{0D108BD9-81ED-4DB2-BD59-A6C34878D82A}">
                    <a16:rowId xmlns:a16="http://schemas.microsoft.com/office/drawing/2014/main" val="3132390065"/>
                  </a:ext>
                </a:extLst>
              </a:tr>
              <a:tr h="370840">
                <a:tc>
                  <a:txBody>
                    <a:bodyPr/>
                    <a:lstStyle/>
                    <a:p>
                      <a:r>
                        <a:rPr lang="en-US"/>
                        <a:t>R1</a:t>
                      </a:r>
                      <a:endParaRPr lang="en-US" dirty="0"/>
                    </a:p>
                  </a:txBody>
                  <a:tcPr/>
                </a:tc>
                <a:tc>
                  <a:txBody>
                    <a:bodyPr/>
                    <a:lstStyle/>
                    <a:p>
                      <a:r>
                        <a:rPr lang="en-GB" dirty="0"/>
                        <a:t>Dynamic data acquisition shall used to </a:t>
                      </a:r>
                      <a:r>
                        <a:rPr lang="en-GB" b="1" dirty="0"/>
                        <a:t>update the static attributes</a:t>
                      </a:r>
                      <a:r>
                        <a:rPr lang="en-GB" dirty="0"/>
                        <a:t> in the predictive model</a:t>
                      </a:r>
                      <a:endParaRPr lang="en-US" dirty="0"/>
                    </a:p>
                  </a:txBody>
                  <a:tcPr/>
                </a:tc>
                <a:extLst>
                  <a:ext uri="{0D108BD9-81ED-4DB2-BD59-A6C34878D82A}">
                    <a16:rowId xmlns:a16="http://schemas.microsoft.com/office/drawing/2014/main" val="3946690482"/>
                  </a:ext>
                </a:extLst>
              </a:tr>
              <a:tr h="370840">
                <a:tc>
                  <a:txBody>
                    <a:bodyPr/>
                    <a:lstStyle/>
                    <a:p>
                      <a:r>
                        <a:rPr lang="en-US"/>
                        <a:t>R2</a:t>
                      </a:r>
                      <a:endParaRPr lang="en-US" dirty="0"/>
                    </a:p>
                  </a:txBody>
                  <a:tcPr/>
                </a:tc>
                <a:tc>
                  <a:txBody>
                    <a:bodyPr/>
                    <a:lstStyle/>
                    <a:p>
                      <a:r>
                        <a:rPr lang="en-GB" dirty="0"/>
                        <a:t>Real-time measurements and simulated results shall be used in the </a:t>
                      </a:r>
                      <a:r>
                        <a:rPr lang="en-GB" b="1" dirty="0"/>
                        <a:t>retrofitting</a:t>
                      </a:r>
                      <a:r>
                        <a:rPr lang="en-GB" dirty="0"/>
                        <a:t> of the predictive model</a:t>
                      </a:r>
                      <a:endParaRPr lang="en-US" dirty="0"/>
                    </a:p>
                  </a:txBody>
                  <a:tcPr/>
                </a:tc>
                <a:extLst>
                  <a:ext uri="{0D108BD9-81ED-4DB2-BD59-A6C34878D82A}">
                    <a16:rowId xmlns:a16="http://schemas.microsoft.com/office/drawing/2014/main" val="90402378"/>
                  </a:ext>
                </a:extLst>
              </a:tr>
              <a:tr h="370840">
                <a:tc>
                  <a:txBody>
                    <a:bodyPr/>
                    <a:lstStyle/>
                    <a:p>
                      <a:r>
                        <a:rPr lang="en-US"/>
                        <a:t>R3</a:t>
                      </a:r>
                      <a:endParaRPr lang="en-US" dirty="0"/>
                    </a:p>
                  </a:txBody>
                  <a:tcPr/>
                </a:tc>
                <a:tc>
                  <a:txBody>
                    <a:bodyPr/>
                    <a:lstStyle/>
                    <a:p>
                      <a:r>
                        <a:rPr lang="en-GB" b="1" dirty="0"/>
                        <a:t>Data ownership </a:t>
                      </a:r>
                      <a:r>
                        <a:rPr lang="en-GB" dirty="0"/>
                        <a:t>shall have high degree of flexibility and be transferable within the DT in order to perform</a:t>
                      </a:r>
                    </a:p>
                    <a:p>
                      <a:r>
                        <a:rPr lang="en-GB" dirty="0"/>
                        <a:t>efficient data prepossessing</a:t>
                      </a:r>
                      <a:endParaRPr lang="en-US" dirty="0"/>
                    </a:p>
                  </a:txBody>
                  <a:tcPr/>
                </a:tc>
                <a:extLst>
                  <a:ext uri="{0D108BD9-81ED-4DB2-BD59-A6C34878D82A}">
                    <a16:rowId xmlns:a16="http://schemas.microsoft.com/office/drawing/2014/main" val="1752928598"/>
                  </a:ext>
                </a:extLst>
              </a:tr>
            </a:tbl>
          </a:graphicData>
        </a:graphic>
      </p:graphicFrame>
      <p:sp>
        <p:nvSpPr>
          <p:cNvPr id="4" name="Footer Placeholder 3">
            <a:extLst>
              <a:ext uri="{FF2B5EF4-FFF2-40B4-BE49-F238E27FC236}">
                <a16:creationId xmlns:a16="http://schemas.microsoft.com/office/drawing/2014/main" id="{AF0C745F-21DC-47A9-A408-AC1EC3104BA6}"/>
              </a:ext>
            </a:extLst>
          </p:cNvPr>
          <p:cNvSpPr>
            <a:spLocks noGrp="1"/>
          </p:cNvSpPr>
          <p:nvPr>
            <p:ph type="ftr" sz="quarter" idx="11"/>
          </p:nvPr>
        </p:nvSpPr>
        <p:spPr/>
        <p:txBody>
          <a:bodyPr/>
          <a:lstStyle/>
          <a:p>
            <a:r>
              <a:rPr lang="en-GB" dirty="0"/>
              <a:t>Preliminary outcomes</a:t>
            </a:r>
          </a:p>
        </p:txBody>
      </p:sp>
      <p:sp>
        <p:nvSpPr>
          <p:cNvPr id="5" name="Slide Number Placeholder 4">
            <a:extLst>
              <a:ext uri="{FF2B5EF4-FFF2-40B4-BE49-F238E27FC236}">
                <a16:creationId xmlns:a16="http://schemas.microsoft.com/office/drawing/2014/main" id="{EC6AB772-7147-4D1E-BE89-F5FA0DC64FF5}"/>
              </a:ext>
            </a:extLst>
          </p:cNvPr>
          <p:cNvSpPr>
            <a:spLocks noGrp="1"/>
          </p:cNvSpPr>
          <p:nvPr>
            <p:ph type="sldNum" sz="quarter" idx="12"/>
          </p:nvPr>
        </p:nvSpPr>
        <p:spPr/>
        <p:txBody>
          <a:bodyPr/>
          <a:lstStyle/>
          <a:p>
            <a:fld id="{C194BDB0-F4EA-4DD6-8281-CCE2440D0CE0}" type="slidenum">
              <a:rPr lang="en-GB" smtClean="0"/>
              <a:t>33</a:t>
            </a:fld>
            <a:endParaRPr lang="en-GB" dirty="0"/>
          </a:p>
        </p:txBody>
      </p:sp>
      <p:graphicFrame>
        <p:nvGraphicFramePr>
          <p:cNvPr id="7" name="Table 6">
            <a:extLst>
              <a:ext uri="{FF2B5EF4-FFF2-40B4-BE49-F238E27FC236}">
                <a16:creationId xmlns:a16="http://schemas.microsoft.com/office/drawing/2014/main" id="{475BD347-7A3F-4DC8-839E-82E1342E88AD}"/>
              </a:ext>
            </a:extLst>
          </p:cNvPr>
          <p:cNvGraphicFramePr>
            <a:graphicFrameLocks/>
          </p:cNvGraphicFramePr>
          <p:nvPr>
            <p:extLst>
              <p:ext uri="{D42A27DB-BD31-4B8C-83A1-F6EECF244321}">
                <p14:modId xmlns:p14="http://schemas.microsoft.com/office/powerpoint/2010/main" val="1139184223"/>
              </p:ext>
            </p:extLst>
          </p:nvPr>
        </p:nvGraphicFramePr>
        <p:xfrm>
          <a:off x="5935986" y="1486136"/>
          <a:ext cx="3030461" cy="1483360"/>
        </p:xfrm>
        <a:graphic>
          <a:graphicData uri="http://schemas.openxmlformats.org/drawingml/2006/table">
            <a:tbl>
              <a:tblPr firstRow="1" bandRow="1">
                <a:tableStyleId>{5C22544A-7EE6-4342-B048-85BDC9FD1C3A}</a:tableStyleId>
              </a:tblPr>
              <a:tblGrid>
                <a:gridCol w="651245">
                  <a:extLst>
                    <a:ext uri="{9D8B030D-6E8A-4147-A177-3AD203B41FA5}">
                      <a16:colId xmlns:a16="http://schemas.microsoft.com/office/drawing/2014/main" val="961276412"/>
                    </a:ext>
                  </a:extLst>
                </a:gridCol>
                <a:gridCol w="2379216">
                  <a:extLst>
                    <a:ext uri="{9D8B030D-6E8A-4147-A177-3AD203B41FA5}">
                      <a16:colId xmlns:a16="http://schemas.microsoft.com/office/drawing/2014/main" val="3654661046"/>
                    </a:ext>
                  </a:extLst>
                </a:gridCol>
              </a:tblGrid>
              <a:tr h="370840">
                <a:tc>
                  <a:txBody>
                    <a:bodyPr/>
                    <a:lstStyle/>
                    <a:p>
                      <a:r>
                        <a:rPr lang="en-US" dirty="0"/>
                        <a:t>Label</a:t>
                      </a:r>
                    </a:p>
                  </a:txBody>
                  <a:tcPr/>
                </a:tc>
                <a:tc>
                  <a:txBody>
                    <a:bodyPr/>
                    <a:lstStyle/>
                    <a:p>
                      <a:r>
                        <a:rPr lang="en-US" dirty="0"/>
                        <a:t>KPI</a:t>
                      </a:r>
                    </a:p>
                  </a:txBody>
                  <a:tcPr/>
                </a:tc>
                <a:extLst>
                  <a:ext uri="{0D108BD9-81ED-4DB2-BD59-A6C34878D82A}">
                    <a16:rowId xmlns:a16="http://schemas.microsoft.com/office/drawing/2014/main" val="3132390065"/>
                  </a:ext>
                </a:extLst>
              </a:tr>
              <a:tr h="370840">
                <a:tc>
                  <a:txBody>
                    <a:bodyPr/>
                    <a:lstStyle/>
                    <a:p>
                      <a:r>
                        <a:rPr lang="en-US" dirty="0"/>
                        <a:t>KPI1</a:t>
                      </a:r>
                    </a:p>
                  </a:txBody>
                  <a:tcPr/>
                </a:tc>
                <a:tc>
                  <a:txBody>
                    <a:bodyPr/>
                    <a:lstStyle/>
                    <a:p>
                      <a:r>
                        <a:rPr lang="en-US" dirty="0"/>
                        <a:t>Accuracy</a:t>
                      </a:r>
                    </a:p>
                  </a:txBody>
                  <a:tcPr/>
                </a:tc>
                <a:extLst>
                  <a:ext uri="{0D108BD9-81ED-4DB2-BD59-A6C34878D82A}">
                    <a16:rowId xmlns:a16="http://schemas.microsoft.com/office/drawing/2014/main" val="3946690482"/>
                  </a:ext>
                </a:extLst>
              </a:tr>
              <a:tr h="370840">
                <a:tc>
                  <a:txBody>
                    <a:bodyPr/>
                    <a:lstStyle/>
                    <a:p>
                      <a:r>
                        <a:rPr lang="en-US" dirty="0"/>
                        <a:t>KPI2</a:t>
                      </a:r>
                    </a:p>
                  </a:txBody>
                  <a:tcPr/>
                </a:tc>
                <a:tc>
                  <a:txBody>
                    <a:bodyPr/>
                    <a:lstStyle/>
                    <a:p>
                      <a:r>
                        <a:rPr lang="en-US" dirty="0"/>
                        <a:t>Impact of missing data</a:t>
                      </a:r>
                    </a:p>
                  </a:txBody>
                  <a:tcPr/>
                </a:tc>
                <a:extLst>
                  <a:ext uri="{0D108BD9-81ED-4DB2-BD59-A6C34878D82A}">
                    <a16:rowId xmlns:a16="http://schemas.microsoft.com/office/drawing/2014/main" val="90402378"/>
                  </a:ext>
                </a:extLst>
              </a:tr>
              <a:tr h="370840">
                <a:tc>
                  <a:txBody>
                    <a:bodyPr/>
                    <a:lstStyle/>
                    <a:p>
                      <a:r>
                        <a:rPr lang="en-US" dirty="0"/>
                        <a:t>KPI3</a:t>
                      </a:r>
                    </a:p>
                  </a:txBody>
                  <a:tcPr/>
                </a:tc>
                <a:tc>
                  <a:txBody>
                    <a:bodyPr/>
                    <a:lstStyle/>
                    <a:p>
                      <a:r>
                        <a:rPr lang="en-US" dirty="0"/>
                        <a:t>Data quality</a:t>
                      </a:r>
                    </a:p>
                  </a:txBody>
                  <a:tcPr/>
                </a:tc>
                <a:extLst>
                  <a:ext uri="{0D108BD9-81ED-4DB2-BD59-A6C34878D82A}">
                    <a16:rowId xmlns:a16="http://schemas.microsoft.com/office/drawing/2014/main" val="1752928598"/>
                  </a:ext>
                </a:extLst>
              </a:tr>
            </a:tbl>
          </a:graphicData>
        </a:graphic>
      </p:graphicFrame>
      <p:sp>
        <p:nvSpPr>
          <p:cNvPr id="8" name="Content Placeholder 2">
            <a:extLst>
              <a:ext uri="{FF2B5EF4-FFF2-40B4-BE49-F238E27FC236}">
                <a16:creationId xmlns:a16="http://schemas.microsoft.com/office/drawing/2014/main" id="{E287D294-2670-4A0B-B7CE-77018EE1C817}"/>
              </a:ext>
            </a:extLst>
          </p:cNvPr>
          <p:cNvSpPr txBox="1">
            <a:spLocks/>
          </p:cNvSpPr>
          <p:nvPr/>
        </p:nvSpPr>
        <p:spPr>
          <a:xfrm>
            <a:off x="758825" y="958194"/>
            <a:ext cx="3316025" cy="344605"/>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S4:</a:t>
            </a:r>
          </a:p>
        </p:txBody>
      </p:sp>
    </p:spTree>
    <p:extLst>
      <p:ext uri="{BB962C8B-B14F-4D97-AF65-F5344CB8AC3E}">
        <p14:creationId xmlns:p14="http://schemas.microsoft.com/office/powerpoint/2010/main" val="1156387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80480-6364-42C1-88F6-51724F408287}"/>
              </a:ext>
            </a:extLst>
          </p:cNvPr>
          <p:cNvSpPr>
            <a:spLocks noGrp="1"/>
          </p:cNvSpPr>
          <p:nvPr>
            <p:ph type="title"/>
          </p:nvPr>
        </p:nvSpPr>
        <p:spPr/>
        <p:txBody>
          <a:bodyPr/>
          <a:lstStyle/>
          <a:p>
            <a:r>
              <a:rPr lang="en-US" dirty="0"/>
              <a:t>Framework architecture</a:t>
            </a:r>
          </a:p>
        </p:txBody>
      </p:sp>
      <p:sp>
        <p:nvSpPr>
          <p:cNvPr id="4" name="Footer Placeholder 3">
            <a:extLst>
              <a:ext uri="{FF2B5EF4-FFF2-40B4-BE49-F238E27FC236}">
                <a16:creationId xmlns:a16="http://schemas.microsoft.com/office/drawing/2014/main" id="{D9ADAC85-E6FC-4AEC-9767-26EC74F570CB}"/>
              </a:ext>
            </a:extLst>
          </p:cNvPr>
          <p:cNvSpPr>
            <a:spLocks noGrp="1"/>
          </p:cNvSpPr>
          <p:nvPr>
            <p:ph type="ftr" sz="quarter" idx="11"/>
          </p:nvPr>
        </p:nvSpPr>
        <p:spPr/>
        <p:txBody>
          <a:bodyPr/>
          <a:lstStyle/>
          <a:p>
            <a:r>
              <a:rPr lang="en-GB" dirty="0"/>
              <a:t>Preliminary outcomes</a:t>
            </a:r>
          </a:p>
        </p:txBody>
      </p:sp>
      <p:sp>
        <p:nvSpPr>
          <p:cNvPr id="5" name="Slide Number Placeholder 4">
            <a:extLst>
              <a:ext uri="{FF2B5EF4-FFF2-40B4-BE49-F238E27FC236}">
                <a16:creationId xmlns:a16="http://schemas.microsoft.com/office/drawing/2014/main" id="{A1080A21-151D-478C-AF69-5ADB2740788F}"/>
              </a:ext>
            </a:extLst>
          </p:cNvPr>
          <p:cNvSpPr>
            <a:spLocks noGrp="1"/>
          </p:cNvSpPr>
          <p:nvPr>
            <p:ph type="sldNum" sz="quarter" idx="12"/>
          </p:nvPr>
        </p:nvSpPr>
        <p:spPr/>
        <p:txBody>
          <a:bodyPr/>
          <a:lstStyle/>
          <a:p>
            <a:fld id="{C194BDB0-F4EA-4DD6-8281-CCE2440D0CE0}" type="slidenum">
              <a:rPr lang="en-GB" smtClean="0"/>
              <a:t>34</a:t>
            </a:fld>
            <a:endParaRPr lang="en-GB" dirty="0"/>
          </a:p>
        </p:txBody>
      </p:sp>
      <p:pic>
        <p:nvPicPr>
          <p:cNvPr id="11" name="Content Placeholder 10">
            <a:extLst>
              <a:ext uri="{FF2B5EF4-FFF2-40B4-BE49-F238E27FC236}">
                <a16:creationId xmlns:a16="http://schemas.microsoft.com/office/drawing/2014/main" id="{466D90BF-CFA6-4AE4-9A68-8A87C4B013CA}"/>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16827" b="6517"/>
          <a:stretch/>
        </p:blipFill>
        <p:spPr>
          <a:xfrm>
            <a:off x="1490028" y="920281"/>
            <a:ext cx="6094094" cy="3503527"/>
          </a:xfrm>
        </p:spPr>
      </p:pic>
    </p:spTree>
    <p:extLst>
      <p:ext uri="{BB962C8B-B14F-4D97-AF65-F5344CB8AC3E}">
        <p14:creationId xmlns:p14="http://schemas.microsoft.com/office/powerpoint/2010/main" val="3403449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CDA41-E5B1-43F1-A939-770D2A9A0E1E}"/>
              </a:ext>
            </a:extLst>
          </p:cNvPr>
          <p:cNvSpPr>
            <a:spLocks noGrp="1"/>
          </p:cNvSpPr>
          <p:nvPr>
            <p:ph type="title"/>
          </p:nvPr>
        </p:nvSpPr>
        <p:spPr/>
        <p:txBody>
          <a:bodyPr/>
          <a:lstStyle/>
          <a:p>
            <a:r>
              <a:rPr lang="en-US" dirty="0"/>
              <a:t>Framework comparison</a:t>
            </a:r>
          </a:p>
        </p:txBody>
      </p:sp>
      <p:sp>
        <p:nvSpPr>
          <p:cNvPr id="3" name="Content Placeholder 2">
            <a:extLst>
              <a:ext uri="{FF2B5EF4-FFF2-40B4-BE49-F238E27FC236}">
                <a16:creationId xmlns:a16="http://schemas.microsoft.com/office/drawing/2014/main" id="{CC929E2D-538B-4217-AEC6-CD4F48FC9CCC}"/>
              </a:ext>
            </a:extLst>
          </p:cNvPr>
          <p:cNvSpPr>
            <a:spLocks noGrp="1"/>
          </p:cNvSpPr>
          <p:nvPr>
            <p:ph idx="1"/>
          </p:nvPr>
        </p:nvSpPr>
        <p:spPr/>
        <p:txBody>
          <a:bodyPr/>
          <a:lstStyle/>
          <a:p>
            <a:pPr lvl="2"/>
            <a:r>
              <a:rPr lang="en-US" dirty="0"/>
              <a:t>Architectural view</a:t>
            </a:r>
          </a:p>
          <a:p>
            <a:pPr lvl="2"/>
            <a:r>
              <a:rPr lang="en-US" dirty="0"/>
              <a:t>Scheduling mechanism</a:t>
            </a:r>
          </a:p>
          <a:p>
            <a:pPr lvl="2"/>
            <a:r>
              <a:rPr lang="en-US" dirty="0"/>
              <a:t>Communication strategy</a:t>
            </a:r>
          </a:p>
          <a:p>
            <a:pPr lvl="2"/>
            <a:r>
              <a:rPr lang="en-US" dirty="0"/>
              <a:t>Data storage strategy</a:t>
            </a:r>
          </a:p>
          <a:p>
            <a:endParaRPr lang="en-US" dirty="0"/>
          </a:p>
        </p:txBody>
      </p:sp>
      <p:sp>
        <p:nvSpPr>
          <p:cNvPr id="4" name="Footer Placeholder 3">
            <a:extLst>
              <a:ext uri="{FF2B5EF4-FFF2-40B4-BE49-F238E27FC236}">
                <a16:creationId xmlns:a16="http://schemas.microsoft.com/office/drawing/2014/main" id="{A5A0CFC8-7459-45C1-981A-646814DEE1CE}"/>
              </a:ext>
            </a:extLst>
          </p:cNvPr>
          <p:cNvSpPr>
            <a:spLocks noGrp="1"/>
          </p:cNvSpPr>
          <p:nvPr>
            <p:ph type="ftr" sz="quarter" idx="11"/>
          </p:nvPr>
        </p:nvSpPr>
        <p:spPr/>
        <p:txBody>
          <a:bodyPr/>
          <a:lstStyle/>
          <a:p>
            <a:r>
              <a:rPr lang="en-GB" dirty="0"/>
              <a:t>Preliminary outcomes</a:t>
            </a:r>
          </a:p>
        </p:txBody>
      </p:sp>
      <p:sp>
        <p:nvSpPr>
          <p:cNvPr id="5" name="Slide Number Placeholder 4">
            <a:extLst>
              <a:ext uri="{FF2B5EF4-FFF2-40B4-BE49-F238E27FC236}">
                <a16:creationId xmlns:a16="http://schemas.microsoft.com/office/drawing/2014/main" id="{DB350F94-82AD-486E-B0F5-45B729C5246F}"/>
              </a:ext>
            </a:extLst>
          </p:cNvPr>
          <p:cNvSpPr>
            <a:spLocks noGrp="1"/>
          </p:cNvSpPr>
          <p:nvPr>
            <p:ph type="sldNum" sz="quarter" idx="12"/>
          </p:nvPr>
        </p:nvSpPr>
        <p:spPr/>
        <p:txBody>
          <a:bodyPr/>
          <a:lstStyle/>
          <a:p>
            <a:fld id="{C194BDB0-F4EA-4DD6-8281-CCE2440D0CE0}" type="slidenum">
              <a:rPr lang="en-GB" smtClean="0"/>
              <a:t>35</a:t>
            </a:fld>
            <a:endParaRPr lang="en-GB" dirty="0"/>
          </a:p>
        </p:txBody>
      </p:sp>
    </p:spTree>
    <p:extLst>
      <p:ext uri="{BB962C8B-B14F-4D97-AF65-F5344CB8AC3E}">
        <p14:creationId xmlns:p14="http://schemas.microsoft.com/office/powerpoint/2010/main" val="2362419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CDF11-8918-4FB3-9096-3A992C99E1F8}"/>
              </a:ext>
            </a:extLst>
          </p:cNvPr>
          <p:cNvSpPr>
            <a:spLocks noGrp="1"/>
          </p:cNvSpPr>
          <p:nvPr>
            <p:ph type="title"/>
          </p:nvPr>
        </p:nvSpPr>
        <p:spPr/>
        <p:txBody>
          <a:bodyPr/>
          <a:lstStyle/>
          <a:p>
            <a:r>
              <a:rPr lang="en-US" dirty="0"/>
              <a:t>Project timeline</a:t>
            </a:r>
          </a:p>
        </p:txBody>
      </p:sp>
      <p:pic>
        <p:nvPicPr>
          <p:cNvPr id="7" name="Content Placeholder 6">
            <a:extLst>
              <a:ext uri="{FF2B5EF4-FFF2-40B4-BE49-F238E27FC236}">
                <a16:creationId xmlns:a16="http://schemas.microsoft.com/office/drawing/2014/main" id="{04FB6B1C-102D-49AD-BD77-14E12FAE9C12}"/>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4720" t="4052" r="23096" b="3911"/>
          <a:stretch/>
        </p:blipFill>
        <p:spPr>
          <a:xfrm>
            <a:off x="3154362" y="852227"/>
            <a:ext cx="3261995" cy="3621019"/>
          </a:xfrm>
        </p:spPr>
      </p:pic>
      <p:sp>
        <p:nvSpPr>
          <p:cNvPr id="4" name="Footer Placeholder 3">
            <a:extLst>
              <a:ext uri="{FF2B5EF4-FFF2-40B4-BE49-F238E27FC236}">
                <a16:creationId xmlns:a16="http://schemas.microsoft.com/office/drawing/2014/main" id="{8B4F15D3-1400-4400-8CCF-05A78D4B5ED3}"/>
              </a:ext>
            </a:extLst>
          </p:cNvPr>
          <p:cNvSpPr>
            <a:spLocks noGrp="1"/>
          </p:cNvSpPr>
          <p:nvPr>
            <p:ph type="ftr" sz="quarter" idx="11"/>
          </p:nvPr>
        </p:nvSpPr>
        <p:spPr/>
        <p:txBody>
          <a:bodyPr/>
          <a:lstStyle/>
          <a:p>
            <a:r>
              <a:rPr lang="en-GB" dirty="0"/>
              <a:t>Project timeline</a:t>
            </a:r>
          </a:p>
        </p:txBody>
      </p:sp>
      <p:sp>
        <p:nvSpPr>
          <p:cNvPr id="5" name="Slide Number Placeholder 4">
            <a:extLst>
              <a:ext uri="{FF2B5EF4-FFF2-40B4-BE49-F238E27FC236}">
                <a16:creationId xmlns:a16="http://schemas.microsoft.com/office/drawing/2014/main" id="{A6E198A2-3813-45AE-91AE-6B1AB082A19F}"/>
              </a:ext>
            </a:extLst>
          </p:cNvPr>
          <p:cNvSpPr>
            <a:spLocks noGrp="1"/>
          </p:cNvSpPr>
          <p:nvPr>
            <p:ph type="sldNum" sz="quarter" idx="12"/>
          </p:nvPr>
        </p:nvSpPr>
        <p:spPr/>
        <p:txBody>
          <a:bodyPr/>
          <a:lstStyle/>
          <a:p>
            <a:fld id="{C194BDB0-F4EA-4DD6-8281-CCE2440D0CE0}" type="slidenum">
              <a:rPr lang="en-GB" smtClean="0"/>
              <a:t>36</a:t>
            </a:fld>
            <a:endParaRPr lang="en-GB" dirty="0"/>
          </a:p>
        </p:txBody>
      </p:sp>
    </p:spTree>
    <p:extLst>
      <p:ext uri="{BB962C8B-B14F-4D97-AF65-F5344CB8AC3E}">
        <p14:creationId xmlns:p14="http://schemas.microsoft.com/office/powerpoint/2010/main" val="1640692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59765" y="2302231"/>
            <a:ext cx="7556500" cy="539038"/>
          </a:xfrm>
        </p:spPr>
        <p:txBody>
          <a:bodyPr/>
          <a:lstStyle/>
          <a:p>
            <a:pPr algn="ctr"/>
            <a:r>
              <a:rPr lang="en-GB" dirty="0"/>
              <a:t>Q&amp;A</a:t>
            </a:r>
          </a:p>
        </p:txBody>
      </p:sp>
      <p:sp>
        <p:nvSpPr>
          <p:cNvPr id="4" name="Tijdelijke aanduiding voor voettekst 3"/>
          <p:cNvSpPr>
            <a:spLocks noGrp="1"/>
          </p:cNvSpPr>
          <p:nvPr>
            <p:ph type="ftr" sz="quarter" idx="11"/>
          </p:nvPr>
        </p:nvSpPr>
        <p:spPr/>
        <p:txBody>
          <a:bodyPr/>
          <a:lstStyle/>
          <a:p>
            <a:r>
              <a:rPr lang="en-GB" dirty="0"/>
              <a:t>Q&amp;A</a:t>
            </a:r>
          </a:p>
        </p:txBody>
      </p:sp>
      <p:sp>
        <p:nvSpPr>
          <p:cNvPr id="5" name="Tijdelijke aanduiding voor dianummer 4"/>
          <p:cNvSpPr>
            <a:spLocks noGrp="1"/>
          </p:cNvSpPr>
          <p:nvPr>
            <p:ph type="sldNum" sz="quarter" idx="12"/>
          </p:nvPr>
        </p:nvSpPr>
        <p:spPr/>
        <p:txBody>
          <a:bodyPr/>
          <a:lstStyle/>
          <a:p>
            <a:fld id="{C194BDB0-F4EA-4DD6-8281-CCE2440D0CE0}" type="slidenum">
              <a:rPr lang="en-GB" smtClean="0"/>
              <a:pPr/>
              <a:t>37</a:t>
            </a:fld>
            <a:endParaRPr lang="en-GB" dirty="0"/>
          </a:p>
        </p:txBody>
      </p:sp>
    </p:spTree>
    <p:extLst>
      <p:ext uri="{BB962C8B-B14F-4D97-AF65-F5344CB8AC3E}">
        <p14:creationId xmlns:p14="http://schemas.microsoft.com/office/powerpoint/2010/main" val="1546348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97F13-00C7-4418-9A3D-B168C37BE662}"/>
              </a:ext>
            </a:extLst>
          </p:cNvPr>
          <p:cNvSpPr>
            <a:spLocks noGrp="1"/>
          </p:cNvSpPr>
          <p:nvPr>
            <p:ph type="title"/>
          </p:nvPr>
        </p:nvSpPr>
        <p:spPr/>
        <p:txBody>
          <a:bodyPr/>
          <a:lstStyle/>
          <a:p>
            <a:r>
              <a:rPr lang="en-US" dirty="0"/>
              <a:t>Latest progress (supporting materials)</a:t>
            </a:r>
          </a:p>
        </p:txBody>
      </p:sp>
      <p:sp>
        <p:nvSpPr>
          <p:cNvPr id="3" name="Content Placeholder 2">
            <a:extLst>
              <a:ext uri="{FF2B5EF4-FFF2-40B4-BE49-F238E27FC236}">
                <a16:creationId xmlns:a16="http://schemas.microsoft.com/office/drawing/2014/main" id="{E643FAE4-F990-4900-BA93-0639ADD895D6}"/>
              </a:ext>
            </a:extLst>
          </p:cNvPr>
          <p:cNvSpPr>
            <a:spLocks noGrp="1"/>
          </p:cNvSpPr>
          <p:nvPr>
            <p:ph idx="1"/>
          </p:nvPr>
        </p:nvSpPr>
        <p:spPr/>
        <p:txBody>
          <a:bodyPr/>
          <a:lstStyle/>
          <a:p>
            <a:pPr lvl="2"/>
            <a:r>
              <a:rPr lang="en-US" dirty="0"/>
              <a:t>Workflow</a:t>
            </a:r>
          </a:p>
          <a:p>
            <a:pPr lvl="2"/>
            <a:r>
              <a:rPr lang="en-US" dirty="0" err="1"/>
              <a:t>TwinOps</a:t>
            </a:r>
            <a:r>
              <a:rPr lang="en-US" dirty="0"/>
              <a:t> demo</a:t>
            </a:r>
          </a:p>
          <a:p>
            <a:pPr lvl="2"/>
            <a:r>
              <a:rPr lang="en-US" dirty="0"/>
              <a:t>M2M demo</a:t>
            </a:r>
          </a:p>
          <a:p>
            <a:pPr lvl="2"/>
            <a:r>
              <a:rPr lang="en-US" dirty="0"/>
              <a:t>Ptolemy II meta model</a:t>
            </a:r>
          </a:p>
          <a:p>
            <a:endParaRPr lang="en-US" dirty="0"/>
          </a:p>
          <a:p>
            <a:endParaRPr lang="en-US" dirty="0"/>
          </a:p>
        </p:txBody>
      </p:sp>
      <p:sp>
        <p:nvSpPr>
          <p:cNvPr id="4" name="Footer Placeholder 3">
            <a:extLst>
              <a:ext uri="{FF2B5EF4-FFF2-40B4-BE49-F238E27FC236}">
                <a16:creationId xmlns:a16="http://schemas.microsoft.com/office/drawing/2014/main" id="{3890976F-1F15-4E2D-B883-139F37CAE75B}"/>
              </a:ext>
            </a:extLst>
          </p:cNvPr>
          <p:cNvSpPr>
            <a:spLocks noGrp="1"/>
          </p:cNvSpPr>
          <p:nvPr>
            <p:ph type="ftr" sz="quarter" idx="11"/>
          </p:nvPr>
        </p:nvSpPr>
        <p:spPr/>
        <p:txBody>
          <a:bodyPr/>
          <a:lstStyle/>
          <a:p>
            <a:r>
              <a:rPr lang="en-GB" dirty="0"/>
              <a:t>Latest progress (supporting materials)</a:t>
            </a:r>
          </a:p>
        </p:txBody>
      </p:sp>
      <p:sp>
        <p:nvSpPr>
          <p:cNvPr id="5" name="Slide Number Placeholder 4">
            <a:extLst>
              <a:ext uri="{FF2B5EF4-FFF2-40B4-BE49-F238E27FC236}">
                <a16:creationId xmlns:a16="http://schemas.microsoft.com/office/drawing/2014/main" id="{1BFAF2D6-B7A6-4522-85F4-D62AE641E9A1}"/>
              </a:ext>
            </a:extLst>
          </p:cNvPr>
          <p:cNvSpPr>
            <a:spLocks noGrp="1"/>
          </p:cNvSpPr>
          <p:nvPr>
            <p:ph type="sldNum" sz="quarter" idx="12"/>
          </p:nvPr>
        </p:nvSpPr>
        <p:spPr/>
        <p:txBody>
          <a:bodyPr/>
          <a:lstStyle/>
          <a:p>
            <a:fld id="{C194BDB0-F4EA-4DD6-8281-CCE2440D0CE0}" type="slidenum">
              <a:rPr lang="en-GB" smtClean="0"/>
              <a:t>38</a:t>
            </a:fld>
            <a:endParaRPr lang="en-GB" dirty="0"/>
          </a:p>
        </p:txBody>
      </p:sp>
    </p:spTree>
    <p:extLst>
      <p:ext uri="{BB962C8B-B14F-4D97-AF65-F5344CB8AC3E}">
        <p14:creationId xmlns:p14="http://schemas.microsoft.com/office/powerpoint/2010/main" val="3523681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6B30-65A7-4361-8ACC-B45D14676B93}"/>
              </a:ext>
            </a:extLst>
          </p:cNvPr>
          <p:cNvSpPr>
            <a:spLocks noGrp="1"/>
          </p:cNvSpPr>
          <p:nvPr>
            <p:ph type="title"/>
          </p:nvPr>
        </p:nvSpPr>
        <p:spPr/>
        <p:txBody>
          <a:bodyPr/>
          <a:lstStyle/>
          <a:p>
            <a:r>
              <a:rPr lang="en-US" dirty="0"/>
              <a:t>Workflow</a:t>
            </a:r>
          </a:p>
        </p:txBody>
      </p:sp>
      <p:pic>
        <p:nvPicPr>
          <p:cNvPr id="7" name="Content Placeholder 6">
            <a:extLst>
              <a:ext uri="{FF2B5EF4-FFF2-40B4-BE49-F238E27FC236}">
                <a16:creationId xmlns:a16="http://schemas.microsoft.com/office/drawing/2014/main" id="{93836D8F-9ABF-4829-855C-5929B77302FE}"/>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15897" b="5461"/>
          <a:stretch/>
        </p:blipFill>
        <p:spPr>
          <a:xfrm>
            <a:off x="1674727" y="947251"/>
            <a:ext cx="5794546" cy="3417674"/>
          </a:xfrm>
        </p:spPr>
      </p:pic>
      <p:sp>
        <p:nvSpPr>
          <p:cNvPr id="4" name="Footer Placeholder 3">
            <a:extLst>
              <a:ext uri="{FF2B5EF4-FFF2-40B4-BE49-F238E27FC236}">
                <a16:creationId xmlns:a16="http://schemas.microsoft.com/office/drawing/2014/main" id="{775A82FB-3EE2-4823-BA0E-93005A74B0E8}"/>
              </a:ext>
            </a:extLst>
          </p:cNvPr>
          <p:cNvSpPr>
            <a:spLocks noGrp="1"/>
          </p:cNvSpPr>
          <p:nvPr>
            <p:ph type="ftr" sz="quarter" idx="11"/>
          </p:nvPr>
        </p:nvSpPr>
        <p:spPr/>
        <p:txBody>
          <a:bodyPr/>
          <a:lstStyle/>
          <a:p>
            <a:r>
              <a:rPr lang="en-GB" dirty="0"/>
              <a:t>Latest progress (supporting materials)</a:t>
            </a:r>
          </a:p>
        </p:txBody>
      </p:sp>
      <p:sp>
        <p:nvSpPr>
          <p:cNvPr id="5" name="Slide Number Placeholder 4">
            <a:extLst>
              <a:ext uri="{FF2B5EF4-FFF2-40B4-BE49-F238E27FC236}">
                <a16:creationId xmlns:a16="http://schemas.microsoft.com/office/drawing/2014/main" id="{D5B2ACA6-B255-45C1-8313-6C6A31731142}"/>
              </a:ext>
            </a:extLst>
          </p:cNvPr>
          <p:cNvSpPr>
            <a:spLocks noGrp="1"/>
          </p:cNvSpPr>
          <p:nvPr>
            <p:ph type="sldNum" sz="quarter" idx="12"/>
          </p:nvPr>
        </p:nvSpPr>
        <p:spPr/>
        <p:txBody>
          <a:bodyPr/>
          <a:lstStyle/>
          <a:p>
            <a:fld id="{C194BDB0-F4EA-4DD6-8281-CCE2440D0CE0}" type="slidenum">
              <a:rPr lang="en-GB" smtClean="0"/>
              <a:t>39</a:t>
            </a:fld>
            <a:endParaRPr lang="en-GB" dirty="0"/>
          </a:p>
        </p:txBody>
      </p:sp>
    </p:spTree>
    <p:extLst>
      <p:ext uri="{BB962C8B-B14F-4D97-AF65-F5344CB8AC3E}">
        <p14:creationId xmlns:p14="http://schemas.microsoft.com/office/powerpoint/2010/main" val="4261782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12"/>
          <p:cNvSpPr>
            <a:spLocks noGrp="1"/>
          </p:cNvSpPr>
          <p:nvPr>
            <p:ph type="title"/>
          </p:nvPr>
        </p:nvSpPr>
        <p:spPr/>
        <p:txBody>
          <a:bodyPr/>
          <a:lstStyle/>
          <a:p>
            <a:r>
              <a:rPr lang="en-US" dirty="0"/>
              <a:t>Background</a:t>
            </a:r>
            <a:endParaRPr lang="en-GB" dirty="0"/>
          </a:p>
        </p:txBody>
      </p:sp>
      <p:sp>
        <p:nvSpPr>
          <p:cNvPr id="5" name="Tijdelijke aanduiding voor voettekst 4"/>
          <p:cNvSpPr>
            <a:spLocks noGrp="1"/>
          </p:cNvSpPr>
          <p:nvPr>
            <p:ph type="ftr" sz="quarter" idx="11"/>
          </p:nvPr>
        </p:nvSpPr>
        <p:spPr/>
        <p:txBody>
          <a:bodyPr/>
          <a:lstStyle/>
          <a:p>
            <a:r>
              <a:rPr lang="en-GB" dirty="0"/>
              <a:t>Introduction</a:t>
            </a:r>
          </a:p>
        </p:txBody>
      </p:sp>
      <p:sp>
        <p:nvSpPr>
          <p:cNvPr id="6" name="Tijdelijke aanduiding voor dianummer 5"/>
          <p:cNvSpPr>
            <a:spLocks noGrp="1"/>
          </p:cNvSpPr>
          <p:nvPr>
            <p:ph type="sldNum" sz="quarter" idx="12"/>
          </p:nvPr>
        </p:nvSpPr>
        <p:spPr/>
        <p:txBody>
          <a:bodyPr/>
          <a:lstStyle/>
          <a:p>
            <a:fld id="{C194BDB0-F4EA-4DD6-8281-CCE2440D0CE0}" type="slidenum">
              <a:rPr lang="en-GB" smtClean="0"/>
              <a:pPr/>
              <a:t>4</a:t>
            </a:fld>
            <a:endParaRPr lang="en-GB" dirty="0"/>
          </a:p>
        </p:txBody>
      </p:sp>
      <p:sp>
        <p:nvSpPr>
          <p:cNvPr id="17" name="Tijdelijke aanduiding voor tekst 16"/>
          <p:cNvSpPr>
            <a:spLocks noGrp="1"/>
          </p:cNvSpPr>
          <p:nvPr>
            <p:ph type="body" sz="quarter" idx="14"/>
          </p:nvPr>
        </p:nvSpPr>
        <p:spPr>
          <a:xfrm>
            <a:off x="1838003" y="4017619"/>
            <a:ext cx="5292725" cy="165100"/>
          </a:xfrm>
        </p:spPr>
        <p:txBody>
          <a:bodyPr/>
          <a:lstStyle/>
          <a:p>
            <a:r>
              <a:rPr lang="en-GB" dirty="0"/>
              <a:t>A conceptual idea for PLM introduced by Michael Grieves in his 2002 presentation </a:t>
            </a:r>
          </a:p>
        </p:txBody>
      </p:sp>
      <p:pic>
        <p:nvPicPr>
          <p:cNvPr id="8" name="Content Placeholder 7" descr="Timeline&#10;&#10;Description automatically generated">
            <a:extLst>
              <a:ext uri="{FF2B5EF4-FFF2-40B4-BE49-F238E27FC236}">
                <a16:creationId xmlns:a16="http://schemas.microsoft.com/office/drawing/2014/main" id="{FF88A77F-C924-4D27-9FED-B8A4E836D905}"/>
              </a:ext>
            </a:extLst>
          </p:cNvPr>
          <p:cNvPicPr>
            <a:picLocks noGrp="1" noChangeAspect="1"/>
          </p:cNvPicPr>
          <p:nvPr>
            <p:ph sz="quarter" idx="13"/>
          </p:nvPr>
        </p:nvPicPr>
        <p:blipFill rotWithShape="1">
          <a:blip r:embed="rId3">
            <a:extLst>
              <a:ext uri="{28A0092B-C50C-407E-A947-70E740481C1C}">
                <a14:useLocalDpi xmlns:a14="http://schemas.microsoft.com/office/drawing/2010/main" val="0"/>
              </a:ext>
            </a:extLst>
          </a:blip>
          <a:srcRect t="23556" r="373" b="15812"/>
          <a:stretch/>
        </p:blipFill>
        <p:spPr>
          <a:xfrm>
            <a:off x="1838003" y="1491339"/>
            <a:ext cx="5394963" cy="2462464"/>
          </a:xfrm>
        </p:spPr>
      </p:pic>
      <p:sp>
        <p:nvSpPr>
          <p:cNvPr id="15" name="Content Placeholder 2">
            <a:extLst>
              <a:ext uri="{FF2B5EF4-FFF2-40B4-BE49-F238E27FC236}">
                <a16:creationId xmlns:a16="http://schemas.microsoft.com/office/drawing/2014/main" id="{0AC0A837-5A0F-4BC4-8A94-FA14DC8E832B}"/>
              </a:ext>
            </a:extLst>
          </p:cNvPr>
          <p:cNvSpPr txBox="1">
            <a:spLocks/>
          </p:cNvSpPr>
          <p:nvPr/>
        </p:nvSpPr>
        <p:spPr>
          <a:xfrm>
            <a:off x="757235" y="985023"/>
            <a:ext cx="7556501" cy="369758"/>
          </a:xfrm>
          <a:prstGeom prst="rect">
            <a:avLst/>
          </a:prstGeom>
        </p:spPr>
        <p:txBody>
          <a:bodyPr/>
          <a:lstStyle>
            <a:lvl1pPr marL="0" indent="0" algn="l" defTabSz="685800" rtl="0" eaLnBrk="1" latinLnBrk="0" hangingPunct="1">
              <a:lnSpc>
                <a:spcPct val="100000"/>
              </a:lnSpc>
              <a:spcBef>
                <a:spcPts val="0"/>
              </a:spcBef>
              <a:buFont typeface="Arial" panose="020B0604020202020204" pitchFamily="34" charset="0"/>
              <a:buNone/>
              <a:defRPr sz="1950" kern="120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GB" dirty="0"/>
              <a:t>The digital twin concept</a:t>
            </a:r>
            <a:endParaRPr lang="en-US" dirty="0"/>
          </a:p>
        </p:txBody>
      </p:sp>
    </p:spTree>
    <p:extLst>
      <p:ext uri="{BB962C8B-B14F-4D97-AF65-F5344CB8AC3E}">
        <p14:creationId xmlns:p14="http://schemas.microsoft.com/office/powerpoint/2010/main" val="2506845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2A5B3-2398-4302-B543-F7BE019B59E4}"/>
              </a:ext>
            </a:extLst>
          </p:cNvPr>
          <p:cNvSpPr>
            <a:spLocks noGrp="1"/>
          </p:cNvSpPr>
          <p:nvPr>
            <p:ph type="title"/>
          </p:nvPr>
        </p:nvSpPr>
        <p:spPr/>
        <p:txBody>
          <a:bodyPr/>
          <a:lstStyle/>
          <a:p>
            <a:r>
              <a:rPr lang="en-US" dirty="0" err="1"/>
              <a:t>TwinOps</a:t>
            </a:r>
            <a:r>
              <a:rPr lang="en-US" dirty="0"/>
              <a:t> demo</a:t>
            </a:r>
            <a:br>
              <a:rPr lang="en-US" dirty="0"/>
            </a:br>
            <a:endParaRPr lang="en-US" dirty="0"/>
          </a:p>
        </p:txBody>
      </p:sp>
      <p:pic>
        <p:nvPicPr>
          <p:cNvPr id="7" name="Content Placeholder 6">
            <a:extLst>
              <a:ext uri="{FF2B5EF4-FFF2-40B4-BE49-F238E27FC236}">
                <a16:creationId xmlns:a16="http://schemas.microsoft.com/office/drawing/2014/main" id="{1E3D9778-40B8-4806-AE8A-8E301EEFE466}"/>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8851"/>
          <a:stretch/>
        </p:blipFill>
        <p:spPr>
          <a:xfrm>
            <a:off x="2257168" y="1057749"/>
            <a:ext cx="4942702" cy="3378921"/>
          </a:xfrm>
        </p:spPr>
      </p:pic>
      <p:sp>
        <p:nvSpPr>
          <p:cNvPr id="4" name="Footer Placeholder 3">
            <a:extLst>
              <a:ext uri="{FF2B5EF4-FFF2-40B4-BE49-F238E27FC236}">
                <a16:creationId xmlns:a16="http://schemas.microsoft.com/office/drawing/2014/main" id="{F65BAD4B-B5AA-4303-97B1-80AF729952E7}"/>
              </a:ext>
            </a:extLst>
          </p:cNvPr>
          <p:cNvSpPr>
            <a:spLocks noGrp="1"/>
          </p:cNvSpPr>
          <p:nvPr>
            <p:ph type="ftr" sz="quarter" idx="11"/>
          </p:nvPr>
        </p:nvSpPr>
        <p:spPr/>
        <p:txBody>
          <a:bodyPr/>
          <a:lstStyle/>
          <a:p>
            <a:r>
              <a:rPr lang="en-GB" dirty="0"/>
              <a:t>Latest progress (supporting materials)</a:t>
            </a:r>
          </a:p>
        </p:txBody>
      </p:sp>
      <p:sp>
        <p:nvSpPr>
          <p:cNvPr id="5" name="Slide Number Placeholder 4">
            <a:extLst>
              <a:ext uri="{FF2B5EF4-FFF2-40B4-BE49-F238E27FC236}">
                <a16:creationId xmlns:a16="http://schemas.microsoft.com/office/drawing/2014/main" id="{498E0386-F567-4969-B834-6E312381775B}"/>
              </a:ext>
            </a:extLst>
          </p:cNvPr>
          <p:cNvSpPr>
            <a:spLocks noGrp="1"/>
          </p:cNvSpPr>
          <p:nvPr>
            <p:ph type="sldNum" sz="quarter" idx="12"/>
          </p:nvPr>
        </p:nvSpPr>
        <p:spPr/>
        <p:txBody>
          <a:bodyPr/>
          <a:lstStyle/>
          <a:p>
            <a:fld id="{C194BDB0-F4EA-4DD6-8281-CCE2440D0CE0}" type="slidenum">
              <a:rPr lang="en-GB" smtClean="0"/>
              <a:t>40</a:t>
            </a:fld>
            <a:endParaRPr lang="en-GB" dirty="0"/>
          </a:p>
        </p:txBody>
      </p:sp>
    </p:spTree>
    <p:extLst>
      <p:ext uri="{BB962C8B-B14F-4D97-AF65-F5344CB8AC3E}">
        <p14:creationId xmlns:p14="http://schemas.microsoft.com/office/powerpoint/2010/main" val="775637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6A086-35C0-4F3C-BCB3-3DF398694C7C}"/>
              </a:ext>
            </a:extLst>
          </p:cNvPr>
          <p:cNvSpPr>
            <a:spLocks noGrp="1"/>
          </p:cNvSpPr>
          <p:nvPr>
            <p:ph type="title"/>
          </p:nvPr>
        </p:nvSpPr>
        <p:spPr/>
        <p:txBody>
          <a:bodyPr/>
          <a:lstStyle/>
          <a:p>
            <a:r>
              <a:rPr lang="en-US" dirty="0"/>
              <a:t>M2M demo</a:t>
            </a:r>
            <a:br>
              <a:rPr lang="en-US" dirty="0"/>
            </a:br>
            <a:endParaRPr lang="en-US" dirty="0"/>
          </a:p>
        </p:txBody>
      </p:sp>
      <p:pic>
        <p:nvPicPr>
          <p:cNvPr id="7" name="Content Placeholder 6">
            <a:extLst>
              <a:ext uri="{FF2B5EF4-FFF2-40B4-BE49-F238E27FC236}">
                <a16:creationId xmlns:a16="http://schemas.microsoft.com/office/drawing/2014/main" id="{92DC479E-BE0C-47F0-B669-8B4829D37104}"/>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8569"/>
          <a:stretch/>
        </p:blipFill>
        <p:spPr>
          <a:xfrm>
            <a:off x="2124218" y="893227"/>
            <a:ext cx="4895563" cy="3357045"/>
          </a:xfrm>
        </p:spPr>
      </p:pic>
      <p:sp>
        <p:nvSpPr>
          <p:cNvPr id="4" name="Footer Placeholder 3">
            <a:extLst>
              <a:ext uri="{FF2B5EF4-FFF2-40B4-BE49-F238E27FC236}">
                <a16:creationId xmlns:a16="http://schemas.microsoft.com/office/drawing/2014/main" id="{C2091979-927D-4EB4-9C96-002883188E23}"/>
              </a:ext>
            </a:extLst>
          </p:cNvPr>
          <p:cNvSpPr>
            <a:spLocks noGrp="1"/>
          </p:cNvSpPr>
          <p:nvPr>
            <p:ph type="ftr" sz="quarter" idx="11"/>
          </p:nvPr>
        </p:nvSpPr>
        <p:spPr/>
        <p:txBody>
          <a:bodyPr/>
          <a:lstStyle/>
          <a:p>
            <a:r>
              <a:rPr lang="en-GB" dirty="0"/>
              <a:t>Latest progress (supporting materials)</a:t>
            </a:r>
          </a:p>
        </p:txBody>
      </p:sp>
      <p:sp>
        <p:nvSpPr>
          <p:cNvPr id="5" name="Slide Number Placeholder 4">
            <a:extLst>
              <a:ext uri="{FF2B5EF4-FFF2-40B4-BE49-F238E27FC236}">
                <a16:creationId xmlns:a16="http://schemas.microsoft.com/office/drawing/2014/main" id="{4D36EBD3-84D8-499B-B533-4C6A82AF7DC9}"/>
              </a:ext>
            </a:extLst>
          </p:cNvPr>
          <p:cNvSpPr>
            <a:spLocks noGrp="1"/>
          </p:cNvSpPr>
          <p:nvPr>
            <p:ph type="sldNum" sz="quarter" idx="12"/>
          </p:nvPr>
        </p:nvSpPr>
        <p:spPr/>
        <p:txBody>
          <a:bodyPr/>
          <a:lstStyle/>
          <a:p>
            <a:fld id="{C194BDB0-F4EA-4DD6-8281-CCE2440D0CE0}" type="slidenum">
              <a:rPr lang="en-GB" smtClean="0"/>
              <a:t>41</a:t>
            </a:fld>
            <a:endParaRPr lang="en-GB" dirty="0"/>
          </a:p>
        </p:txBody>
      </p:sp>
    </p:spTree>
    <p:extLst>
      <p:ext uri="{BB962C8B-B14F-4D97-AF65-F5344CB8AC3E}">
        <p14:creationId xmlns:p14="http://schemas.microsoft.com/office/powerpoint/2010/main" val="476221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3DC5D-2BFB-4194-B33A-24BE9C19ADD3}"/>
              </a:ext>
            </a:extLst>
          </p:cNvPr>
          <p:cNvSpPr>
            <a:spLocks noGrp="1"/>
          </p:cNvSpPr>
          <p:nvPr>
            <p:ph type="title"/>
          </p:nvPr>
        </p:nvSpPr>
        <p:spPr/>
        <p:txBody>
          <a:bodyPr/>
          <a:lstStyle/>
          <a:p>
            <a:r>
              <a:rPr lang="en-US" dirty="0"/>
              <a:t>Ptolemy II meta model</a:t>
            </a:r>
            <a:br>
              <a:rPr lang="en-US" dirty="0"/>
            </a:br>
            <a:endParaRPr lang="en-US" dirty="0"/>
          </a:p>
        </p:txBody>
      </p:sp>
      <p:pic>
        <p:nvPicPr>
          <p:cNvPr id="7" name="Content Placeholder 6">
            <a:extLst>
              <a:ext uri="{FF2B5EF4-FFF2-40B4-BE49-F238E27FC236}">
                <a16:creationId xmlns:a16="http://schemas.microsoft.com/office/drawing/2014/main" id="{5CF87416-054E-4913-ADA4-DF11269E32C9}"/>
              </a:ext>
            </a:extLst>
          </p:cNvPr>
          <p:cNvPicPr>
            <a:picLocks noGrp="1" noChangeAspect="1"/>
          </p:cNvPicPr>
          <p:nvPr>
            <p:ph idx="1"/>
          </p:nvPr>
        </p:nvPicPr>
        <p:blipFill>
          <a:blip r:embed="rId2"/>
          <a:stretch>
            <a:fillRect/>
          </a:stretch>
        </p:blipFill>
        <p:spPr>
          <a:xfrm>
            <a:off x="2291799" y="851886"/>
            <a:ext cx="5041901" cy="3555357"/>
          </a:xfrm>
        </p:spPr>
      </p:pic>
      <p:sp>
        <p:nvSpPr>
          <p:cNvPr id="4" name="Footer Placeholder 3">
            <a:extLst>
              <a:ext uri="{FF2B5EF4-FFF2-40B4-BE49-F238E27FC236}">
                <a16:creationId xmlns:a16="http://schemas.microsoft.com/office/drawing/2014/main" id="{76A1134B-055A-4F95-A01C-9B75662E0D9F}"/>
              </a:ext>
            </a:extLst>
          </p:cNvPr>
          <p:cNvSpPr>
            <a:spLocks noGrp="1"/>
          </p:cNvSpPr>
          <p:nvPr>
            <p:ph type="ftr" sz="quarter" idx="11"/>
          </p:nvPr>
        </p:nvSpPr>
        <p:spPr/>
        <p:txBody>
          <a:bodyPr/>
          <a:lstStyle/>
          <a:p>
            <a:r>
              <a:rPr lang="en-GB" dirty="0"/>
              <a:t>Latest progress (supporting materials)</a:t>
            </a:r>
          </a:p>
        </p:txBody>
      </p:sp>
      <p:sp>
        <p:nvSpPr>
          <p:cNvPr id="5" name="Slide Number Placeholder 4">
            <a:extLst>
              <a:ext uri="{FF2B5EF4-FFF2-40B4-BE49-F238E27FC236}">
                <a16:creationId xmlns:a16="http://schemas.microsoft.com/office/drawing/2014/main" id="{08ECE283-671A-4AA3-A424-E1B50C8FF1B0}"/>
              </a:ext>
            </a:extLst>
          </p:cNvPr>
          <p:cNvSpPr>
            <a:spLocks noGrp="1"/>
          </p:cNvSpPr>
          <p:nvPr>
            <p:ph type="sldNum" sz="quarter" idx="12"/>
          </p:nvPr>
        </p:nvSpPr>
        <p:spPr/>
        <p:txBody>
          <a:bodyPr/>
          <a:lstStyle/>
          <a:p>
            <a:fld id="{C194BDB0-F4EA-4DD6-8281-CCE2440D0CE0}" type="slidenum">
              <a:rPr lang="en-GB" smtClean="0"/>
              <a:t>42</a:t>
            </a:fld>
            <a:endParaRPr lang="en-GB" dirty="0"/>
          </a:p>
        </p:txBody>
      </p:sp>
      <p:sp>
        <p:nvSpPr>
          <p:cNvPr id="8" name="Oval 7">
            <a:extLst>
              <a:ext uri="{FF2B5EF4-FFF2-40B4-BE49-F238E27FC236}">
                <a16:creationId xmlns:a16="http://schemas.microsoft.com/office/drawing/2014/main" id="{FD6B247B-78D6-4EDD-9FAE-6222EBAE43A7}"/>
              </a:ext>
            </a:extLst>
          </p:cNvPr>
          <p:cNvSpPr/>
          <p:nvPr/>
        </p:nvSpPr>
        <p:spPr>
          <a:xfrm>
            <a:off x="2487826" y="1507525"/>
            <a:ext cx="1260389" cy="252077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DDF3A395-49E1-408F-8735-CCCEEA3F5723}"/>
              </a:ext>
            </a:extLst>
          </p:cNvPr>
          <p:cNvSpPr/>
          <p:nvPr/>
        </p:nvSpPr>
        <p:spPr>
          <a:xfrm>
            <a:off x="5082747" y="788229"/>
            <a:ext cx="1911178" cy="368491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3993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p:cNvSpPr>
            <a:spLocks noGrp="1"/>
          </p:cNvSpPr>
          <p:nvPr>
            <p:ph type="title"/>
          </p:nvPr>
        </p:nvSpPr>
        <p:spPr/>
        <p:txBody>
          <a:bodyPr/>
          <a:lstStyle/>
          <a:p>
            <a:r>
              <a:rPr lang="en-GB" sz="2700" b="1" dirty="0"/>
              <a:t>Context</a:t>
            </a:r>
          </a:p>
        </p:txBody>
      </p:sp>
      <p:sp>
        <p:nvSpPr>
          <p:cNvPr id="15" name="Tijdelijke aanduiding voor inhoud 14"/>
          <p:cNvSpPr>
            <a:spLocks noGrp="1"/>
          </p:cNvSpPr>
          <p:nvPr>
            <p:ph sz="half" idx="1"/>
          </p:nvPr>
        </p:nvSpPr>
        <p:spPr>
          <a:xfrm>
            <a:off x="755651" y="1295401"/>
            <a:ext cx="3816350" cy="2933700"/>
          </a:xfrm>
        </p:spPr>
        <p:txBody>
          <a:bodyPr/>
          <a:lstStyle/>
          <a:p>
            <a:r>
              <a:rPr lang="en-GB" dirty="0"/>
              <a:t>Industry 4.0</a:t>
            </a:r>
          </a:p>
          <a:p>
            <a:pPr lvl="2"/>
            <a:r>
              <a:rPr lang="en-GB" dirty="0"/>
              <a:t>Digital transformation</a:t>
            </a:r>
          </a:p>
          <a:p>
            <a:pPr lvl="2"/>
            <a:r>
              <a:rPr lang="en-GB" dirty="0"/>
              <a:t>Improve the transfer of information across the value chain</a:t>
            </a:r>
          </a:p>
        </p:txBody>
      </p:sp>
      <p:sp>
        <p:nvSpPr>
          <p:cNvPr id="5" name="Tijdelijke aanduiding voor voettekst 4"/>
          <p:cNvSpPr>
            <a:spLocks noGrp="1"/>
          </p:cNvSpPr>
          <p:nvPr>
            <p:ph type="ftr" sz="quarter" idx="11"/>
          </p:nvPr>
        </p:nvSpPr>
        <p:spPr/>
        <p:txBody>
          <a:bodyPr/>
          <a:lstStyle/>
          <a:p>
            <a:r>
              <a:rPr lang="en-GB" dirty="0"/>
              <a:t>Introduction</a:t>
            </a:r>
          </a:p>
        </p:txBody>
      </p:sp>
      <p:sp>
        <p:nvSpPr>
          <p:cNvPr id="6" name="Tijdelijke aanduiding voor dianummer 5"/>
          <p:cNvSpPr>
            <a:spLocks noGrp="1"/>
          </p:cNvSpPr>
          <p:nvPr>
            <p:ph type="sldNum" sz="quarter" idx="12"/>
          </p:nvPr>
        </p:nvSpPr>
        <p:spPr/>
        <p:txBody>
          <a:bodyPr/>
          <a:lstStyle/>
          <a:p>
            <a:fld id="{C194BDB0-F4EA-4DD6-8281-CCE2440D0CE0}" type="slidenum">
              <a:rPr lang="en-GB" smtClean="0"/>
              <a:pPr/>
              <a:t>5</a:t>
            </a:fld>
            <a:endParaRPr lang="en-GB" dirty="0"/>
          </a:p>
        </p:txBody>
      </p:sp>
      <p:pic>
        <p:nvPicPr>
          <p:cNvPr id="11" name="Graphic 10" descr="Illustrator with solid fill">
            <a:extLst>
              <a:ext uri="{FF2B5EF4-FFF2-40B4-BE49-F238E27FC236}">
                <a16:creationId xmlns:a16="http://schemas.microsoft.com/office/drawing/2014/main" id="{FE5C5F5D-7BFA-4D09-BCA6-2FD48DD76A7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66138" y="1127080"/>
            <a:ext cx="914400" cy="914400"/>
          </a:xfrm>
          <a:prstGeom prst="rect">
            <a:avLst/>
          </a:prstGeom>
        </p:spPr>
      </p:pic>
      <p:pic>
        <p:nvPicPr>
          <p:cNvPr id="12" name="Graphic 11" descr="Processor with solid fill">
            <a:extLst>
              <a:ext uri="{FF2B5EF4-FFF2-40B4-BE49-F238E27FC236}">
                <a16:creationId xmlns:a16="http://schemas.microsoft.com/office/drawing/2014/main" id="{0DF9101E-CCE6-4B7F-B842-312048A8C32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66138" y="2727665"/>
            <a:ext cx="914400" cy="914400"/>
          </a:xfrm>
          <a:prstGeom prst="rect">
            <a:avLst/>
          </a:prstGeom>
        </p:spPr>
      </p:pic>
      <p:pic>
        <p:nvPicPr>
          <p:cNvPr id="13" name="Graphic 12" descr="Robot Hand with solid fill">
            <a:extLst>
              <a:ext uri="{FF2B5EF4-FFF2-40B4-BE49-F238E27FC236}">
                <a16:creationId xmlns:a16="http://schemas.microsoft.com/office/drawing/2014/main" id="{51DA1104-F64B-4F9A-BC1F-E1F661C4742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365980" y="2723872"/>
            <a:ext cx="914400" cy="914400"/>
          </a:xfrm>
          <a:prstGeom prst="rect">
            <a:avLst/>
          </a:prstGeom>
        </p:spPr>
      </p:pic>
      <p:pic>
        <p:nvPicPr>
          <p:cNvPr id="14" name="Graphic 13" descr="Virtual Reality headset with solid fill">
            <a:extLst>
              <a:ext uri="{FF2B5EF4-FFF2-40B4-BE49-F238E27FC236}">
                <a16:creationId xmlns:a16="http://schemas.microsoft.com/office/drawing/2014/main" id="{485BB16E-4073-4FF6-B023-A384EAAE8A0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139513" y="1131942"/>
            <a:ext cx="914400" cy="914400"/>
          </a:xfrm>
          <a:prstGeom prst="rect">
            <a:avLst/>
          </a:prstGeom>
        </p:spPr>
      </p:pic>
      <p:pic>
        <p:nvPicPr>
          <p:cNvPr id="19" name="Graphic 18" descr="Internet Of Things outline">
            <a:extLst>
              <a:ext uri="{FF2B5EF4-FFF2-40B4-BE49-F238E27FC236}">
                <a16:creationId xmlns:a16="http://schemas.microsoft.com/office/drawing/2014/main" id="{6B56F256-2C4A-4630-AE3B-87C485A158A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451580" y="1930909"/>
            <a:ext cx="914400" cy="914400"/>
          </a:xfrm>
          <a:prstGeom prst="rect">
            <a:avLst/>
          </a:prstGeom>
        </p:spPr>
      </p:pic>
    </p:spTree>
    <p:extLst>
      <p:ext uri="{BB962C8B-B14F-4D97-AF65-F5344CB8AC3E}">
        <p14:creationId xmlns:p14="http://schemas.microsoft.com/office/powerpoint/2010/main" val="1651186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74C82-2AF4-440C-B0F4-8ECC3AB449E3}"/>
              </a:ext>
            </a:extLst>
          </p:cNvPr>
          <p:cNvSpPr>
            <a:spLocks noGrp="1"/>
          </p:cNvSpPr>
          <p:nvPr>
            <p:ph type="title"/>
          </p:nvPr>
        </p:nvSpPr>
        <p:spPr/>
        <p:txBody>
          <a:bodyPr/>
          <a:lstStyle/>
          <a:p>
            <a:r>
              <a:rPr lang="en-US" dirty="0"/>
              <a:t>Context</a:t>
            </a:r>
          </a:p>
        </p:txBody>
      </p:sp>
      <p:sp>
        <p:nvSpPr>
          <p:cNvPr id="3" name="Footer Placeholder 2">
            <a:extLst>
              <a:ext uri="{FF2B5EF4-FFF2-40B4-BE49-F238E27FC236}">
                <a16:creationId xmlns:a16="http://schemas.microsoft.com/office/drawing/2014/main" id="{5B1BCFD4-9BBD-405D-9F66-C70F8B09CBCF}"/>
              </a:ext>
            </a:extLst>
          </p:cNvPr>
          <p:cNvSpPr>
            <a:spLocks noGrp="1"/>
          </p:cNvSpPr>
          <p:nvPr>
            <p:ph type="ftr" sz="quarter" idx="11"/>
          </p:nvPr>
        </p:nvSpPr>
        <p:spPr/>
        <p:txBody>
          <a:bodyPr/>
          <a:lstStyle/>
          <a:p>
            <a:r>
              <a:rPr lang="en-GB" dirty="0"/>
              <a:t>Introduction</a:t>
            </a:r>
          </a:p>
        </p:txBody>
      </p:sp>
      <p:sp>
        <p:nvSpPr>
          <p:cNvPr id="4" name="Slide Number Placeholder 3">
            <a:extLst>
              <a:ext uri="{FF2B5EF4-FFF2-40B4-BE49-F238E27FC236}">
                <a16:creationId xmlns:a16="http://schemas.microsoft.com/office/drawing/2014/main" id="{F55915E2-0E37-455F-8ABF-EB37D5431FDF}"/>
              </a:ext>
            </a:extLst>
          </p:cNvPr>
          <p:cNvSpPr>
            <a:spLocks noGrp="1"/>
          </p:cNvSpPr>
          <p:nvPr>
            <p:ph type="sldNum" sz="quarter" idx="12"/>
          </p:nvPr>
        </p:nvSpPr>
        <p:spPr/>
        <p:txBody>
          <a:bodyPr/>
          <a:lstStyle/>
          <a:p>
            <a:fld id="{C194BDB0-F4EA-4DD6-8281-CCE2440D0CE0}" type="slidenum">
              <a:rPr lang="en-GB" smtClean="0"/>
              <a:t>6</a:t>
            </a:fld>
            <a:endParaRPr lang="en-GB" dirty="0"/>
          </a:p>
        </p:txBody>
      </p:sp>
      <p:sp>
        <p:nvSpPr>
          <p:cNvPr id="23" name="Content Placeholder 22">
            <a:extLst>
              <a:ext uri="{FF2B5EF4-FFF2-40B4-BE49-F238E27FC236}">
                <a16:creationId xmlns:a16="http://schemas.microsoft.com/office/drawing/2014/main" id="{45F1E93D-1F89-42BB-A028-5E162ADE1B6E}"/>
              </a:ext>
            </a:extLst>
          </p:cNvPr>
          <p:cNvSpPr>
            <a:spLocks noGrp="1"/>
          </p:cNvSpPr>
          <p:nvPr>
            <p:ph idx="1"/>
          </p:nvPr>
        </p:nvSpPr>
        <p:spPr>
          <a:xfrm>
            <a:off x="758824" y="1306642"/>
            <a:ext cx="4330412" cy="2922458"/>
          </a:xfrm>
        </p:spPr>
        <p:txBody>
          <a:bodyPr/>
          <a:lstStyle/>
          <a:p>
            <a:r>
              <a:rPr lang="en-US" dirty="0"/>
              <a:t>Relation to MDSE:</a:t>
            </a:r>
          </a:p>
          <a:p>
            <a:pPr lvl="2"/>
            <a:r>
              <a:rPr lang="en-GB" dirty="0"/>
              <a:t>Use models to support </a:t>
            </a:r>
            <a:r>
              <a:rPr lang="en-GB" b="1" dirty="0"/>
              <a:t>requirements, design, analysis and verification </a:t>
            </a:r>
            <a:r>
              <a:rPr lang="en-GB" dirty="0"/>
              <a:t>activities throughout the lifecycle. </a:t>
            </a:r>
          </a:p>
          <a:p>
            <a:pPr lvl="2"/>
            <a:r>
              <a:rPr lang="en-GB" dirty="0"/>
              <a:t>DT take one step further to integrate </a:t>
            </a:r>
            <a:r>
              <a:rPr lang="en-GB" b="1" dirty="0"/>
              <a:t>cyber physical systems </a:t>
            </a:r>
          </a:p>
          <a:p>
            <a:endParaRPr lang="en-US" dirty="0"/>
          </a:p>
          <a:p>
            <a:endParaRPr lang="en-US" dirty="0"/>
          </a:p>
          <a:p>
            <a:endParaRPr lang="en-US" dirty="0"/>
          </a:p>
        </p:txBody>
      </p:sp>
      <p:pic>
        <p:nvPicPr>
          <p:cNvPr id="29" name="Graphic 28" descr="Network diagram with solid fill">
            <a:extLst>
              <a:ext uri="{FF2B5EF4-FFF2-40B4-BE49-F238E27FC236}">
                <a16:creationId xmlns:a16="http://schemas.microsoft.com/office/drawing/2014/main" id="{2D82B1AD-FE31-42BD-8AE0-200ED18A36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a:off x="5764357" y="1142472"/>
            <a:ext cx="914400" cy="914400"/>
          </a:xfrm>
          <a:prstGeom prst="rect">
            <a:avLst/>
          </a:prstGeom>
        </p:spPr>
      </p:pic>
      <p:pic>
        <p:nvPicPr>
          <p:cNvPr id="30" name="Graphic 29" descr="Network diagram with solid fill">
            <a:extLst>
              <a:ext uri="{FF2B5EF4-FFF2-40B4-BE49-F238E27FC236}">
                <a16:creationId xmlns:a16="http://schemas.microsoft.com/office/drawing/2014/main" id="{B85F54AB-6307-46D4-9C8C-924FF57B2E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a:off x="6651914" y="1142472"/>
            <a:ext cx="914400" cy="914400"/>
          </a:xfrm>
          <a:prstGeom prst="rect">
            <a:avLst/>
          </a:prstGeom>
        </p:spPr>
      </p:pic>
      <p:pic>
        <p:nvPicPr>
          <p:cNvPr id="31" name="Graphic 30" descr="Factory with solid fill">
            <a:extLst>
              <a:ext uri="{FF2B5EF4-FFF2-40B4-BE49-F238E27FC236}">
                <a16:creationId xmlns:a16="http://schemas.microsoft.com/office/drawing/2014/main" id="{444CF884-60EF-4ACF-9F3F-75DBF66DEEA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240029" y="2857403"/>
            <a:ext cx="914400" cy="914400"/>
          </a:xfrm>
          <a:prstGeom prst="rect">
            <a:avLst/>
          </a:prstGeom>
        </p:spPr>
      </p:pic>
      <p:sp>
        <p:nvSpPr>
          <p:cNvPr id="32" name="Arrow: Down 31">
            <a:extLst>
              <a:ext uri="{FF2B5EF4-FFF2-40B4-BE49-F238E27FC236}">
                <a16:creationId xmlns:a16="http://schemas.microsoft.com/office/drawing/2014/main" id="{917CA9EC-230E-4A3C-937D-A4E5C5ACF157}"/>
              </a:ext>
            </a:extLst>
          </p:cNvPr>
          <p:cNvSpPr/>
          <p:nvPr/>
        </p:nvSpPr>
        <p:spPr>
          <a:xfrm>
            <a:off x="6391564" y="2333762"/>
            <a:ext cx="175491" cy="4341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Down 32">
            <a:extLst>
              <a:ext uri="{FF2B5EF4-FFF2-40B4-BE49-F238E27FC236}">
                <a16:creationId xmlns:a16="http://schemas.microsoft.com/office/drawing/2014/main" id="{315C93F8-60C7-4695-A43D-F0FF7706D07A}"/>
              </a:ext>
            </a:extLst>
          </p:cNvPr>
          <p:cNvSpPr/>
          <p:nvPr/>
        </p:nvSpPr>
        <p:spPr>
          <a:xfrm rot="10800000">
            <a:off x="6735907" y="2333762"/>
            <a:ext cx="175491" cy="4341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5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417E0-2089-4D39-B56E-AE5522DE2C5E}"/>
              </a:ext>
            </a:extLst>
          </p:cNvPr>
          <p:cNvSpPr>
            <a:spLocks noGrp="1"/>
          </p:cNvSpPr>
          <p:nvPr>
            <p:ph type="title"/>
          </p:nvPr>
        </p:nvSpPr>
        <p:spPr/>
        <p:txBody>
          <a:bodyPr/>
          <a:lstStyle/>
          <a:p>
            <a:r>
              <a:rPr lang="en-US" dirty="0"/>
              <a:t>Digital twin</a:t>
            </a:r>
          </a:p>
        </p:txBody>
      </p:sp>
      <p:pic>
        <p:nvPicPr>
          <p:cNvPr id="7" name="Content Placeholder 6">
            <a:extLst>
              <a:ext uri="{FF2B5EF4-FFF2-40B4-BE49-F238E27FC236}">
                <a16:creationId xmlns:a16="http://schemas.microsoft.com/office/drawing/2014/main" id="{A72E39BE-B7BE-4005-81C0-21E4EB1BB982}"/>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9007" t="13033" r="4120" b="12576"/>
          <a:stretch/>
        </p:blipFill>
        <p:spPr>
          <a:xfrm>
            <a:off x="2271993" y="954203"/>
            <a:ext cx="5519618" cy="3544927"/>
          </a:xfrm>
        </p:spPr>
      </p:pic>
      <p:sp>
        <p:nvSpPr>
          <p:cNvPr id="4" name="Footer Placeholder 3">
            <a:extLst>
              <a:ext uri="{FF2B5EF4-FFF2-40B4-BE49-F238E27FC236}">
                <a16:creationId xmlns:a16="http://schemas.microsoft.com/office/drawing/2014/main" id="{DAF382A6-E605-4D27-BB64-760555555B2D}"/>
              </a:ext>
            </a:extLst>
          </p:cNvPr>
          <p:cNvSpPr>
            <a:spLocks noGrp="1"/>
          </p:cNvSpPr>
          <p:nvPr>
            <p:ph type="ftr" sz="quarter" idx="11"/>
          </p:nvPr>
        </p:nvSpPr>
        <p:spPr/>
        <p:txBody>
          <a:bodyPr/>
          <a:lstStyle/>
          <a:p>
            <a:r>
              <a:rPr lang="en-GB" dirty="0"/>
              <a:t>Introduction</a:t>
            </a:r>
          </a:p>
        </p:txBody>
      </p:sp>
      <p:sp>
        <p:nvSpPr>
          <p:cNvPr id="5" name="Slide Number Placeholder 4">
            <a:extLst>
              <a:ext uri="{FF2B5EF4-FFF2-40B4-BE49-F238E27FC236}">
                <a16:creationId xmlns:a16="http://schemas.microsoft.com/office/drawing/2014/main" id="{BFE45476-6BDD-4526-AF68-EC504553F1E7}"/>
              </a:ext>
            </a:extLst>
          </p:cNvPr>
          <p:cNvSpPr>
            <a:spLocks noGrp="1"/>
          </p:cNvSpPr>
          <p:nvPr>
            <p:ph type="sldNum" sz="quarter" idx="12"/>
          </p:nvPr>
        </p:nvSpPr>
        <p:spPr/>
        <p:txBody>
          <a:bodyPr/>
          <a:lstStyle/>
          <a:p>
            <a:fld id="{C194BDB0-F4EA-4DD6-8281-CCE2440D0CE0}" type="slidenum">
              <a:rPr lang="en-GB" smtClean="0"/>
              <a:t>7</a:t>
            </a:fld>
            <a:endParaRPr lang="en-GB" dirty="0"/>
          </a:p>
        </p:txBody>
      </p:sp>
      <p:sp>
        <p:nvSpPr>
          <p:cNvPr id="8" name="Content Placeholder 22">
            <a:extLst>
              <a:ext uri="{FF2B5EF4-FFF2-40B4-BE49-F238E27FC236}">
                <a16:creationId xmlns:a16="http://schemas.microsoft.com/office/drawing/2014/main" id="{509C33DF-F0AA-4EF2-A94F-1BA12A8BAC92}"/>
              </a:ext>
            </a:extLst>
          </p:cNvPr>
          <p:cNvSpPr txBox="1">
            <a:spLocks/>
          </p:cNvSpPr>
          <p:nvPr/>
        </p:nvSpPr>
        <p:spPr>
          <a:xfrm>
            <a:off x="758825" y="954203"/>
            <a:ext cx="5949337" cy="314689"/>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Classification</a:t>
            </a:r>
          </a:p>
        </p:txBody>
      </p:sp>
      <p:pic>
        <p:nvPicPr>
          <p:cNvPr id="11" name="Graphic 10" descr="Man with solid fill">
            <a:extLst>
              <a:ext uri="{FF2B5EF4-FFF2-40B4-BE49-F238E27FC236}">
                <a16:creationId xmlns:a16="http://schemas.microsoft.com/office/drawing/2014/main" id="{118DDEEF-AF42-4231-9935-01565B4B5B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773922" y="3428007"/>
            <a:ext cx="735258" cy="735258"/>
          </a:xfrm>
          <a:prstGeom prst="rect">
            <a:avLst/>
          </a:prstGeom>
        </p:spPr>
      </p:pic>
    </p:spTree>
    <p:extLst>
      <p:ext uri="{BB962C8B-B14F-4D97-AF65-F5344CB8AC3E}">
        <p14:creationId xmlns:p14="http://schemas.microsoft.com/office/powerpoint/2010/main" val="114629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417E0-2089-4D39-B56E-AE5522DE2C5E}"/>
              </a:ext>
            </a:extLst>
          </p:cNvPr>
          <p:cNvSpPr>
            <a:spLocks noGrp="1"/>
          </p:cNvSpPr>
          <p:nvPr>
            <p:ph type="title"/>
          </p:nvPr>
        </p:nvSpPr>
        <p:spPr/>
        <p:txBody>
          <a:bodyPr/>
          <a:lstStyle/>
          <a:p>
            <a:r>
              <a:rPr lang="en-US" dirty="0"/>
              <a:t>Digital twin</a:t>
            </a:r>
          </a:p>
        </p:txBody>
      </p:sp>
      <p:sp>
        <p:nvSpPr>
          <p:cNvPr id="4" name="Footer Placeholder 3">
            <a:extLst>
              <a:ext uri="{FF2B5EF4-FFF2-40B4-BE49-F238E27FC236}">
                <a16:creationId xmlns:a16="http://schemas.microsoft.com/office/drawing/2014/main" id="{DAF382A6-E605-4D27-BB64-760555555B2D}"/>
              </a:ext>
            </a:extLst>
          </p:cNvPr>
          <p:cNvSpPr>
            <a:spLocks noGrp="1"/>
          </p:cNvSpPr>
          <p:nvPr>
            <p:ph type="ftr" sz="quarter" idx="11"/>
          </p:nvPr>
        </p:nvSpPr>
        <p:spPr/>
        <p:txBody>
          <a:bodyPr/>
          <a:lstStyle/>
          <a:p>
            <a:r>
              <a:rPr lang="en-GB" dirty="0"/>
              <a:t>Introduction</a:t>
            </a:r>
          </a:p>
        </p:txBody>
      </p:sp>
      <p:sp>
        <p:nvSpPr>
          <p:cNvPr id="5" name="Slide Number Placeholder 4">
            <a:extLst>
              <a:ext uri="{FF2B5EF4-FFF2-40B4-BE49-F238E27FC236}">
                <a16:creationId xmlns:a16="http://schemas.microsoft.com/office/drawing/2014/main" id="{BFE45476-6BDD-4526-AF68-EC504553F1E7}"/>
              </a:ext>
            </a:extLst>
          </p:cNvPr>
          <p:cNvSpPr>
            <a:spLocks noGrp="1"/>
          </p:cNvSpPr>
          <p:nvPr>
            <p:ph type="sldNum" sz="quarter" idx="12"/>
          </p:nvPr>
        </p:nvSpPr>
        <p:spPr/>
        <p:txBody>
          <a:bodyPr/>
          <a:lstStyle/>
          <a:p>
            <a:fld id="{C194BDB0-F4EA-4DD6-8281-CCE2440D0CE0}" type="slidenum">
              <a:rPr lang="en-GB" smtClean="0"/>
              <a:t>8</a:t>
            </a:fld>
            <a:endParaRPr lang="en-GB" dirty="0"/>
          </a:p>
        </p:txBody>
      </p:sp>
      <p:sp>
        <p:nvSpPr>
          <p:cNvPr id="8" name="Content Placeholder 22">
            <a:extLst>
              <a:ext uri="{FF2B5EF4-FFF2-40B4-BE49-F238E27FC236}">
                <a16:creationId xmlns:a16="http://schemas.microsoft.com/office/drawing/2014/main" id="{509C33DF-F0AA-4EF2-A94F-1BA12A8BAC92}"/>
              </a:ext>
            </a:extLst>
          </p:cNvPr>
          <p:cNvSpPr txBox="1">
            <a:spLocks/>
          </p:cNvSpPr>
          <p:nvPr/>
        </p:nvSpPr>
        <p:spPr>
          <a:xfrm>
            <a:off x="758825" y="954203"/>
            <a:ext cx="5949337" cy="314689"/>
          </a:xfrm>
          <a:prstGeom prst="rect">
            <a:avLst/>
          </a:prstGeom>
        </p:spPr>
        <p:txBody>
          <a:bodyPr vert="horz" lIns="0" tIns="0" rIns="0" bIns="0" rtlCol="0">
            <a:noAutofit/>
          </a:bodyPr>
          <a:lstStyle>
            <a:lvl1pPr marL="0" indent="0" algn="l" defTabSz="685800" rtl="0" eaLnBrk="1" latinLnBrk="0" hangingPunct="1">
              <a:lnSpc>
                <a:spcPct val="100000"/>
              </a:lnSpc>
              <a:spcBef>
                <a:spcPts val="0"/>
              </a:spcBef>
              <a:buFont typeface="Arial" panose="020B0604020202020204" pitchFamily="34" charset="0"/>
              <a:buNone/>
              <a:defRPr sz="1950" kern="1200" baseline="0">
                <a:solidFill>
                  <a:schemeClr val="tx1"/>
                </a:solidFill>
                <a:latin typeface="+mn-lt"/>
                <a:ea typeface="+mn-ea"/>
                <a:cs typeface="+mn-cs"/>
              </a:defRPr>
            </a:lvl1pPr>
            <a:lvl2pPr marL="0" indent="0" algn="l" defTabSz="685800" rtl="0" eaLnBrk="1" latinLnBrk="0" hangingPunct="1">
              <a:lnSpc>
                <a:spcPct val="100000"/>
              </a:lnSpc>
              <a:spcBef>
                <a:spcPts val="0"/>
              </a:spcBef>
              <a:buFont typeface="Arial" panose="020B0604020202020204" pitchFamily="34" charset="0"/>
              <a:buNone/>
              <a:defRPr sz="1650" kern="1200">
                <a:solidFill>
                  <a:schemeClr val="tx1"/>
                </a:solidFill>
                <a:latin typeface="+mn-lt"/>
                <a:ea typeface="+mn-ea"/>
                <a:cs typeface="+mn-cs"/>
              </a:defRPr>
            </a:lvl2pPr>
            <a:lvl3pPr marL="180975"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3pPr>
            <a:lvl4pPr marL="360000" indent="-180975"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4pPr>
            <a:lvl5pPr marL="539750" indent="-177800" algn="l" defTabSz="685800" rtl="0" eaLnBrk="1" latinLnBrk="0" hangingPunct="1">
              <a:lnSpc>
                <a:spcPct val="100000"/>
              </a:lnSpc>
              <a:spcBef>
                <a:spcPts val="0"/>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Reference model</a:t>
            </a:r>
          </a:p>
        </p:txBody>
      </p:sp>
      <p:pic>
        <p:nvPicPr>
          <p:cNvPr id="10" name="Content Placeholder 9">
            <a:extLst>
              <a:ext uri="{FF2B5EF4-FFF2-40B4-BE49-F238E27FC236}">
                <a16:creationId xmlns:a16="http://schemas.microsoft.com/office/drawing/2014/main" id="{09D7C606-C385-4110-94B6-C79628585929}"/>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27825" t="26811" r="22878" b="26128"/>
          <a:stretch/>
        </p:blipFill>
        <p:spPr>
          <a:xfrm>
            <a:off x="2143845" y="1419151"/>
            <a:ext cx="3738071" cy="2676440"/>
          </a:xfrm>
        </p:spPr>
      </p:pic>
    </p:spTree>
    <p:extLst>
      <p:ext uri="{BB962C8B-B14F-4D97-AF65-F5344CB8AC3E}">
        <p14:creationId xmlns:p14="http://schemas.microsoft.com/office/powerpoint/2010/main" val="2693688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A0188-8421-468E-8A89-EB3BB22CF697}"/>
              </a:ext>
            </a:extLst>
          </p:cNvPr>
          <p:cNvSpPr>
            <a:spLocks noGrp="1"/>
          </p:cNvSpPr>
          <p:nvPr>
            <p:ph type="title"/>
          </p:nvPr>
        </p:nvSpPr>
        <p:spPr/>
        <p:txBody>
          <a:bodyPr/>
          <a:lstStyle/>
          <a:p>
            <a:r>
              <a:rPr lang="en-US" dirty="0"/>
              <a:t>Application - Aerospace</a:t>
            </a:r>
          </a:p>
        </p:txBody>
      </p:sp>
      <p:pic>
        <p:nvPicPr>
          <p:cNvPr id="7" name="Content Placeholder 6">
            <a:extLst>
              <a:ext uri="{FF2B5EF4-FFF2-40B4-BE49-F238E27FC236}">
                <a16:creationId xmlns:a16="http://schemas.microsoft.com/office/drawing/2014/main" id="{92466E55-E015-4873-A28F-EB53606B7FAF}"/>
              </a:ext>
            </a:extLst>
          </p:cNvPr>
          <p:cNvPicPr>
            <a:picLocks noGrp="1" noChangeAspect="1"/>
          </p:cNvPicPr>
          <p:nvPr>
            <p:ph idx="1"/>
          </p:nvPr>
        </p:nvPicPr>
        <p:blipFill>
          <a:blip r:embed="rId3"/>
          <a:stretch>
            <a:fillRect/>
          </a:stretch>
        </p:blipFill>
        <p:spPr>
          <a:xfrm>
            <a:off x="758826" y="1402004"/>
            <a:ext cx="5159792" cy="2680469"/>
          </a:xfrm>
        </p:spPr>
      </p:pic>
      <p:sp>
        <p:nvSpPr>
          <p:cNvPr id="4" name="Footer Placeholder 3">
            <a:extLst>
              <a:ext uri="{FF2B5EF4-FFF2-40B4-BE49-F238E27FC236}">
                <a16:creationId xmlns:a16="http://schemas.microsoft.com/office/drawing/2014/main" id="{3143943A-C3D7-43ED-8429-F3F934364C28}"/>
              </a:ext>
            </a:extLst>
          </p:cNvPr>
          <p:cNvSpPr>
            <a:spLocks noGrp="1"/>
          </p:cNvSpPr>
          <p:nvPr>
            <p:ph type="ftr" sz="quarter" idx="11"/>
          </p:nvPr>
        </p:nvSpPr>
        <p:spPr/>
        <p:txBody>
          <a:bodyPr/>
          <a:lstStyle/>
          <a:p>
            <a:r>
              <a:rPr lang="en-GB" dirty="0"/>
              <a:t>Introduction</a:t>
            </a:r>
          </a:p>
        </p:txBody>
      </p:sp>
      <p:sp>
        <p:nvSpPr>
          <p:cNvPr id="5" name="Slide Number Placeholder 4">
            <a:extLst>
              <a:ext uri="{FF2B5EF4-FFF2-40B4-BE49-F238E27FC236}">
                <a16:creationId xmlns:a16="http://schemas.microsoft.com/office/drawing/2014/main" id="{A97DF740-3C2B-4ADF-8B19-FA80A284D16D}"/>
              </a:ext>
            </a:extLst>
          </p:cNvPr>
          <p:cNvSpPr>
            <a:spLocks noGrp="1"/>
          </p:cNvSpPr>
          <p:nvPr>
            <p:ph type="sldNum" sz="quarter" idx="12"/>
          </p:nvPr>
        </p:nvSpPr>
        <p:spPr/>
        <p:txBody>
          <a:bodyPr/>
          <a:lstStyle/>
          <a:p>
            <a:fld id="{C194BDB0-F4EA-4DD6-8281-CCE2440D0CE0}" type="slidenum">
              <a:rPr lang="en-GB" smtClean="0"/>
              <a:t>9</a:t>
            </a:fld>
            <a:endParaRPr lang="en-GB" dirty="0"/>
          </a:p>
        </p:txBody>
      </p:sp>
      <p:pic>
        <p:nvPicPr>
          <p:cNvPr id="9" name="Picture 8">
            <a:extLst>
              <a:ext uri="{FF2B5EF4-FFF2-40B4-BE49-F238E27FC236}">
                <a16:creationId xmlns:a16="http://schemas.microsoft.com/office/drawing/2014/main" id="{67991F27-EAF5-42EC-8013-8289C5597ECB}"/>
              </a:ext>
            </a:extLst>
          </p:cNvPr>
          <p:cNvPicPr>
            <a:picLocks noChangeAspect="1"/>
          </p:cNvPicPr>
          <p:nvPr/>
        </p:nvPicPr>
        <p:blipFill>
          <a:blip r:embed="rId4"/>
          <a:stretch>
            <a:fillRect/>
          </a:stretch>
        </p:blipFill>
        <p:spPr>
          <a:xfrm>
            <a:off x="6366070" y="1690255"/>
            <a:ext cx="2515906" cy="2321454"/>
          </a:xfrm>
          <a:prstGeom prst="rect">
            <a:avLst/>
          </a:prstGeom>
        </p:spPr>
      </p:pic>
    </p:spTree>
    <p:extLst>
      <p:ext uri="{BB962C8B-B14F-4D97-AF65-F5344CB8AC3E}">
        <p14:creationId xmlns:p14="http://schemas.microsoft.com/office/powerpoint/2010/main" val="2716327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Kantoorthema">
  <a:themeElements>
    <a:clrScheme name="TUe_PPT_V2">
      <a:dk1>
        <a:sysClr val="windowText" lastClr="000000"/>
      </a:dk1>
      <a:lt1>
        <a:sysClr val="window" lastClr="FFFFFF"/>
      </a:lt1>
      <a:dk2>
        <a:srgbClr val="C81919"/>
      </a:dk2>
      <a:lt2>
        <a:srgbClr val="101073"/>
      </a:lt2>
      <a:accent1>
        <a:srgbClr val="C81919"/>
      </a:accent1>
      <a:accent2>
        <a:srgbClr val="9E9EB1"/>
      </a:accent2>
      <a:accent3>
        <a:srgbClr val="0092B5"/>
      </a:accent3>
      <a:accent4>
        <a:srgbClr val="FF9A00"/>
      </a:accent4>
      <a:accent5>
        <a:srgbClr val="101073"/>
      </a:accent5>
      <a:accent6>
        <a:srgbClr val="CEDF00"/>
      </a:accent6>
      <a:hlink>
        <a:srgbClr val="0563C1"/>
      </a:hlink>
      <a:folHlink>
        <a:srgbClr val="954F72"/>
      </a:folHlink>
    </a:clrScheme>
    <a:fontScheme name="TUe_Calibri">
      <a:majorFont>
        <a:latin typeface="Calibri"/>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Ue_16x9.potx" id="{9370F84E-7576-4FDA-B736-A09996DF8429}" vid="{ED81D3C9-A1FB-4E5B-AF38-E92F700A58FD}"/>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TUe_16x9 (2)</Template>
  <TotalTime>940</TotalTime>
  <Words>3911</Words>
  <Application>Microsoft Office PowerPoint</Application>
  <PresentationFormat>On-screen Show (16:9)</PresentationFormat>
  <Paragraphs>469</Paragraphs>
  <Slides>42</Slides>
  <Notes>29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NimbusRomNo9L-Regu</vt:lpstr>
      <vt:lpstr>Arial</vt:lpstr>
      <vt:lpstr>Calibri</vt:lpstr>
      <vt:lpstr>Kantoorthema</vt:lpstr>
      <vt:lpstr>A digital twin of a microbrewery—a case study investigating DT model integration and orchestration techniques</vt:lpstr>
      <vt:lpstr>Agenda</vt:lpstr>
      <vt:lpstr>Introduction</vt:lpstr>
      <vt:lpstr>Background</vt:lpstr>
      <vt:lpstr>Context</vt:lpstr>
      <vt:lpstr>Context</vt:lpstr>
      <vt:lpstr>Digital twin</vt:lpstr>
      <vt:lpstr>Digital twin</vt:lpstr>
      <vt:lpstr>Application - Aerospace</vt:lpstr>
      <vt:lpstr>Application - Healthcare</vt:lpstr>
      <vt:lpstr>Challenges</vt:lpstr>
      <vt:lpstr>Research topic</vt:lpstr>
      <vt:lpstr>Case study: microbrewery </vt:lpstr>
      <vt:lpstr>State of the art</vt:lpstr>
      <vt:lpstr>Related work</vt:lpstr>
      <vt:lpstr>Related work</vt:lpstr>
      <vt:lpstr>Related work</vt:lpstr>
      <vt:lpstr>Related work</vt:lpstr>
      <vt:lpstr>Problem description</vt:lpstr>
      <vt:lpstr>Significance of the problem  </vt:lpstr>
      <vt:lpstr>Problem definition</vt:lpstr>
      <vt:lpstr>Proposed services</vt:lpstr>
      <vt:lpstr>Research questions</vt:lpstr>
      <vt:lpstr>Methodology</vt:lpstr>
      <vt:lpstr>Approach</vt:lpstr>
      <vt:lpstr>Project steps </vt:lpstr>
      <vt:lpstr>Framework overview </vt:lpstr>
      <vt:lpstr>Preliminary outcomes</vt:lpstr>
      <vt:lpstr>Characteristics identifications </vt:lpstr>
      <vt:lpstr>Requirements and KPIs</vt:lpstr>
      <vt:lpstr>Requirements and KPIs</vt:lpstr>
      <vt:lpstr>Requirements and KPIs</vt:lpstr>
      <vt:lpstr>Requirements and KPIs</vt:lpstr>
      <vt:lpstr>Framework architecture</vt:lpstr>
      <vt:lpstr>Framework comparison</vt:lpstr>
      <vt:lpstr>Project timeline</vt:lpstr>
      <vt:lpstr>Q&amp;A</vt:lpstr>
      <vt:lpstr>Latest progress (supporting materials)</vt:lpstr>
      <vt:lpstr>Workflow</vt:lpstr>
      <vt:lpstr>TwinOps demo </vt:lpstr>
      <vt:lpstr>M2M demo </vt:lpstr>
      <vt:lpstr>Ptolemy II meta model </vt:lpstr>
    </vt:vector>
  </TitlesOfParts>
  <Company>TU/e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of a title at the top</dc:title>
  <dc:creator>Ven, I.M.J. van de</dc:creator>
  <cp:lastModifiedBy>Lee, Ander</cp:lastModifiedBy>
  <cp:revision>46</cp:revision>
  <dcterms:created xsi:type="dcterms:W3CDTF">2019-11-27T15:26:32Z</dcterms:created>
  <dcterms:modified xsi:type="dcterms:W3CDTF">2022-06-26T18:37:16Z</dcterms:modified>
</cp:coreProperties>
</file>

<file path=docProps/thumbnail.jpeg>
</file>